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70" r:id="rId2"/>
    <p:sldId id="271" r:id="rId3"/>
    <p:sldId id="272" r:id="rId4"/>
    <p:sldId id="273" r:id="rId5"/>
    <p:sldId id="274" r:id="rId6"/>
    <p:sldId id="275" r:id="rId7"/>
    <p:sldId id="276" r:id="rId8"/>
    <p:sldId id="277" r:id="rId9"/>
    <p:sldId id="307" r:id="rId10"/>
    <p:sldId id="279" r:id="rId11"/>
    <p:sldId id="280" r:id="rId12"/>
    <p:sldId id="308" r:id="rId13"/>
    <p:sldId id="309"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303" r:id="rId27"/>
    <p:sldId id="296" r:id="rId28"/>
    <p:sldId id="297" r:id="rId29"/>
    <p:sldId id="298" r:id="rId30"/>
    <p:sldId id="305" r:id="rId31"/>
    <p:sldId id="306" r:id="rId32"/>
    <p:sldId id="302" r:id="rId33"/>
    <p:sldId id="304" r:id="rId34"/>
  </p:sldIdLst>
  <p:sldSz cx="17881600" cy="10058400"/>
  <p:notesSz cx="9118600" cy="10058400"/>
  <p:embeddedFontLst>
    <p:embeddedFont>
      <p:font typeface="Calibri" panose="020F0502020204030204" pitchFamily="34" charset="0"/>
      <p:regular r:id="rId35"/>
      <p:bold r:id="rId36"/>
      <p:italic r:id="rId37"/>
      <p:boldItalic r:id="rId38"/>
    </p:embeddedFont>
  </p:embeddedFontLst>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42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738" y="96"/>
      </p:cViewPr>
      <p:guideLst>
        <p:guide orient="horz" pos="2880"/>
        <p:guide pos="42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43128" y="3118104"/>
            <a:ext cx="12955443" cy="30777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286255" y="5632704"/>
            <a:ext cx="1066918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9/27/2021</a:t>
            </a:fld>
            <a:endParaRPr lang="en-US"/>
          </a:p>
        </p:txBody>
      </p:sp>
      <p:sp>
        <p:nvSpPr>
          <p:cNvPr id="6" name="Holder 6"/>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rgbClr val="CF0E3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9/27/2021</a:t>
            </a:fld>
            <a:endParaRPr lang="en-US"/>
          </a:p>
        </p:txBody>
      </p:sp>
      <p:sp>
        <p:nvSpPr>
          <p:cNvPr id="6" name="Holder 6"/>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rgbClr val="CF0E30"/>
                </a:solidFill>
                <a:latin typeface="Arial"/>
                <a:cs typeface="Arial"/>
              </a:defRPr>
            </a:lvl1pPr>
          </a:lstStyle>
          <a:p>
            <a:endParaRPr/>
          </a:p>
        </p:txBody>
      </p:sp>
      <p:sp>
        <p:nvSpPr>
          <p:cNvPr id="3" name="Holder 3"/>
          <p:cNvSpPr>
            <a:spLocks noGrp="1"/>
          </p:cNvSpPr>
          <p:nvPr>
            <p:ph sz="half" idx="2"/>
          </p:nvPr>
        </p:nvSpPr>
        <p:spPr>
          <a:xfrm>
            <a:off x="762085" y="2313432"/>
            <a:ext cx="663013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849474" y="2313432"/>
            <a:ext cx="663013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9/27/2021</a:t>
            </a:fld>
            <a:endParaRPr lang="en-US"/>
          </a:p>
        </p:txBody>
      </p:sp>
      <p:sp>
        <p:nvSpPr>
          <p:cNvPr id="7" name="Holder 7"/>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rgbClr val="CF0E3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9/27/2021</a:t>
            </a:fld>
            <a:endParaRPr lang="en-US"/>
          </a:p>
        </p:txBody>
      </p:sp>
      <p:sp>
        <p:nvSpPr>
          <p:cNvPr id="5" name="Holder 5"/>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9/27/2021</a:t>
            </a:fld>
            <a:endParaRPr lang="en-US"/>
          </a:p>
        </p:txBody>
      </p:sp>
      <p:sp>
        <p:nvSpPr>
          <p:cNvPr id="4" name="Holder 4"/>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
            <a:ext cx="227339" cy="114553"/>
          </a:xfrm>
          <a:prstGeom prst="rect">
            <a:avLst/>
          </a:prstGeom>
        </p:spPr>
      </p:pic>
      <p:sp>
        <p:nvSpPr>
          <p:cNvPr id="2" name="Holder 2"/>
          <p:cNvSpPr>
            <a:spLocks noGrp="1"/>
          </p:cNvSpPr>
          <p:nvPr>
            <p:ph type="title"/>
          </p:nvPr>
        </p:nvSpPr>
        <p:spPr>
          <a:xfrm>
            <a:off x="2025749" y="889000"/>
            <a:ext cx="13712547" cy="307777"/>
          </a:xfrm>
          <a:prstGeom prst="rect">
            <a:avLst/>
          </a:prstGeom>
        </p:spPr>
        <p:txBody>
          <a:bodyPr wrap="square" lIns="0" tIns="0" rIns="0" bIns="0">
            <a:spAutoFit/>
          </a:bodyPr>
          <a:lstStyle>
            <a:lvl1pPr>
              <a:defRPr sz="2000" b="0" i="0">
                <a:solidFill>
                  <a:srgbClr val="CF0E30"/>
                </a:solidFill>
                <a:latin typeface="Arial"/>
                <a:cs typeface="Arial"/>
              </a:defRPr>
            </a:lvl1pPr>
          </a:lstStyle>
          <a:p>
            <a:endParaRPr/>
          </a:p>
        </p:txBody>
      </p:sp>
      <p:sp>
        <p:nvSpPr>
          <p:cNvPr id="3" name="Holder 3"/>
          <p:cNvSpPr>
            <a:spLocks noGrp="1"/>
          </p:cNvSpPr>
          <p:nvPr>
            <p:ph type="body" idx="1"/>
          </p:nvPr>
        </p:nvSpPr>
        <p:spPr>
          <a:xfrm>
            <a:off x="1174007" y="2703323"/>
            <a:ext cx="1289368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182178" y="9354312"/>
            <a:ext cx="4877343"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62085" y="9354312"/>
            <a:ext cx="3505591"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9/27/2021</a:t>
            </a:fld>
            <a:endParaRPr lang="en-US"/>
          </a:p>
        </p:txBody>
      </p:sp>
      <p:sp>
        <p:nvSpPr>
          <p:cNvPr id="6" name="Holder 6"/>
          <p:cNvSpPr>
            <a:spLocks noGrp="1"/>
          </p:cNvSpPr>
          <p:nvPr>
            <p:ph type="sldNum" sz="quarter" idx="7"/>
          </p:nvPr>
        </p:nvSpPr>
        <p:spPr>
          <a:xfrm>
            <a:off x="16555673" y="6237701"/>
            <a:ext cx="617635" cy="243656"/>
          </a:xfrm>
          <a:prstGeom prst="rect">
            <a:avLst/>
          </a:prstGeom>
        </p:spPr>
        <p:txBody>
          <a:bodyPr wrap="square" lIns="0" tIns="0" rIns="0" bIns="0">
            <a:spAutoFit/>
          </a:bodyPr>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78200" y="413416"/>
            <a:ext cx="16154400" cy="566822"/>
          </a:xfrm>
          <a:prstGeom prst="rect">
            <a:avLst/>
          </a:prstGeom>
        </p:spPr>
        <p:txBody>
          <a:bodyPr vert="horz" wrap="square" lIns="0" tIns="12700" rIns="0" bIns="0" rtlCol="0">
            <a:spAutoFit/>
          </a:bodyPr>
          <a:lstStyle/>
          <a:p>
            <a:pPr marL="12700">
              <a:spcBef>
                <a:spcPts val="100"/>
              </a:spcBef>
            </a:pPr>
            <a:r>
              <a:rPr sz="3600" b="1" spc="-5" dirty="0">
                <a:solidFill>
                  <a:srgbClr val="0101FF"/>
                </a:solidFill>
                <a:effectLst>
                  <a:outerShdw blurRad="38100" dist="38100" dir="2700000" algn="tl">
                    <a:srgbClr val="000000">
                      <a:alpha val="43137"/>
                    </a:srgbClr>
                  </a:outerShdw>
                </a:effectLst>
              </a:rPr>
              <a:t>CONFIGURACION</a:t>
            </a:r>
            <a:r>
              <a:rPr sz="3600" b="1" spc="-25" dirty="0">
                <a:solidFill>
                  <a:srgbClr val="0101FF"/>
                </a:solidFill>
                <a:effectLst>
                  <a:outerShdw blurRad="38100" dist="38100" dir="2700000" algn="tl">
                    <a:srgbClr val="000000">
                      <a:alpha val="43137"/>
                    </a:srgbClr>
                  </a:outerShdw>
                </a:effectLst>
              </a:rPr>
              <a:t> </a:t>
            </a:r>
            <a:r>
              <a:rPr sz="3600" b="1" spc="-5" dirty="0">
                <a:solidFill>
                  <a:srgbClr val="0101FF"/>
                </a:solidFill>
                <a:effectLst>
                  <a:outerShdw blurRad="38100" dist="38100" dir="2700000" algn="tl">
                    <a:srgbClr val="000000">
                      <a:alpha val="43137"/>
                    </a:srgbClr>
                  </a:outerShdw>
                </a:effectLst>
              </a:rPr>
              <a:t>DE</a:t>
            </a:r>
            <a:r>
              <a:rPr sz="3600" b="1" spc="-25" dirty="0">
                <a:solidFill>
                  <a:srgbClr val="0101FF"/>
                </a:solidFill>
                <a:effectLst>
                  <a:outerShdw blurRad="38100" dist="38100" dir="2700000" algn="tl">
                    <a:srgbClr val="000000">
                      <a:alpha val="43137"/>
                    </a:srgbClr>
                  </a:outerShdw>
                </a:effectLst>
              </a:rPr>
              <a:t> </a:t>
            </a:r>
            <a:r>
              <a:rPr sz="3600" b="1" spc="-5" dirty="0">
                <a:solidFill>
                  <a:srgbClr val="0101FF"/>
                </a:solidFill>
                <a:effectLst>
                  <a:outerShdw blurRad="38100" dist="38100" dir="2700000" algn="tl">
                    <a:srgbClr val="000000">
                      <a:alpha val="43137"/>
                    </a:srgbClr>
                  </a:outerShdw>
                </a:effectLst>
              </a:rPr>
              <a:t>BARRAS</a:t>
            </a:r>
            <a:r>
              <a:rPr sz="3600" b="1" spc="-25" dirty="0">
                <a:solidFill>
                  <a:srgbClr val="0101FF"/>
                </a:solidFill>
                <a:effectLst>
                  <a:outerShdw blurRad="38100" dist="38100" dir="2700000" algn="tl">
                    <a:srgbClr val="000000">
                      <a:alpha val="43137"/>
                    </a:srgbClr>
                  </a:outerShdw>
                </a:effectLst>
              </a:rPr>
              <a:t> </a:t>
            </a:r>
            <a:r>
              <a:rPr sz="3600" b="1" dirty="0">
                <a:solidFill>
                  <a:srgbClr val="0101FF"/>
                </a:solidFill>
                <a:effectLst>
                  <a:outerShdw blurRad="38100" dist="38100" dir="2700000" algn="tl">
                    <a:srgbClr val="000000">
                      <a:alpha val="43137"/>
                    </a:srgbClr>
                  </a:outerShdw>
                </a:effectLst>
              </a:rPr>
              <a:t>EN</a:t>
            </a:r>
            <a:r>
              <a:rPr sz="3600" b="1" spc="-25" dirty="0">
                <a:solidFill>
                  <a:srgbClr val="0101FF"/>
                </a:solidFill>
                <a:effectLst>
                  <a:outerShdw blurRad="38100" dist="38100" dir="2700000" algn="tl">
                    <a:srgbClr val="000000">
                      <a:alpha val="43137"/>
                    </a:srgbClr>
                  </a:outerShdw>
                </a:effectLst>
              </a:rPr>
              <a:t> </a:t>
            </a:r>
            <a:r>
              <a:rPr sz="3600" b="1" dirty="0">
                <a:solidFill>
                  <a:srgbClr val="0101FF"/>
                </a:solidFill>
                <a:effectLst>
                  <a:outerShdw blurRad="38100" dist="38100" dir="2700000" algn="tl">
                    <a:srgbClr val="000000">
                      <a:alpha val="43137"/>
                    </a:srgbClr>
                  </a:outerShdw>
                </a:effectLst>
              </a:rPr>
              <a:t>SUBESTACIONES</a:t>
            </a:r>
            <a:endParaRPr sz="3600" dirty="0">
              <a:effectLst>
                <a:outerShdw blurRad="38100" dist="38100" dir="2700000" algn="tl">
                  <a:srgbClr val="000000">
                    <a:alpha val="43137"/>
                  </a:srgbClr>
                </a:outerShdw>
              </a:effectLst>
            </a:endParaRPr>
          </a:p>
        </p:txBody>
      </p:sp>
      <p:grpSp>
        <p:nvGrpSpPr>
          <p:cNvPr id="3" name="object 3"/>
          <p:cNvGrpSpPr/>
          <p:nvPr/>
        </p:nvGrpSpPr>
        <p:grpSpPr>
          <a:xfrm>
            <a:off x="4406900" y="3894499"/>
            <a:ext cx="8610600" cy="5720091"/>
            <a:chOff x="4607305" y="1940305"/>
            <a:chExt cx="4238625" cy="4135754"/>
          </a:xfrm>
        </p:grpSpPr>
        <p:pic>
          <p:nvPicPr>
            <p:cNvPr id="4" name="object 4"/>
            <p:cNvPicPr/>
            <p:nvPr/>
          </p:nvPicPr>
          <p:blipFill>
            <a:blip r:embed="rId2" cstate="print"/>
            <a:stretch>
              <a:fillRect/>
            </a:stretch>
          </p:blipFill>
          <p:spPr>
            <a:xfrm>
              <a:off x="4607305" y="1940305"/>
              <a:ext cx="4238244" cy="1562100"/>
            </a:xfrm>
            <a:prstGeom prst="rect">
              <a:avLst/>
            </a:prstGeom>
          </p:spPr>
        </p:pic>
        <p:pic>
          <p:nvPicPr>
            <p:cNvPr id="5" name="object 5"/>
            <p:cNvPicPr/>
            <p:nvPr/>
          </p:nvPicPr>
          <p:blipFill>
            <a:blip r:embed="rId2" cstate="print"/>
            <a:stretch>
              <a:fillRect/>
            </a:stretch>
          </p:blipFill>
          <p:spPr>
            <a:xfrm>
              <a:off x="4607305" y="3502405"/>
              <a:ext cx="4238244" cy="1562861"/>
            </a:xfrm>
            <a:prstGeom prst="rect">
              <a:avLst/>
            </a:prstGeom>
          </p:spPr>
        </p:pic>
        <p:pic>
          <p:nvPicPr>
            <p:cNvPr id="6" name="object 6"/>
            <p:cNvPicPr/>
            <p:nvPr/>
          </p:nvPicPr>
          <p:blipFill>
            <a:blip r:embed="rId3" cstate="print"/>
            <a:stretch>
              <a:fillRect/>
            </a:stretch>
          </p:blipFill>
          <p:spPr>
            <a:xfrm>
              <a:off x="4607305" y="5065267"/>
              <a:ext cx="4238244" cy="1010411"/>
            </a:xfrm>
            <a:prstGeom prst="rect">
              <a:avLst/>
            </a:prstGeom>
          </p:spPr>
        </p:pic>
        <p:sp>
          <p:nvSpPr>
            <p:cNvPr id="7" name="object 7"/>
            <p:cNvSpPr/>
            <p:nvPr/>
          </p:nvSpPr>
          <p:spPr>
            <a:xfrm>
              <a:off x="4711699" y="4054094"/>
              <a:ext cx="1800225" cy="1831339"/>
            </a:xfrm>
            <a:custGeom>
              <a:avLst/>
              <a:gdLst/>
              <a:ahLst/>
              <a:cxnLst/>
              <a:rect l="l" t="t" r="r" b="b"/>
              <a:pathLst>
                <a:path w="1800225" h="1831339">
                  <a:moveTo>
                    <a:pt x="0" y="2285"/>
                  </a:moveTo>
                  <a:lnTo>
                    <a:pt x="1799844" y="2285"/>
                  </a:lnTo>
                </a:path>
                <a:path w="1800225" h="1831339">
                  <a:moveTo>
                    <a:pt x="403098" y="0"/>
                  </a:moveTo>
                  <a:lnTo>
                    <a:pt x="403098" y="201929"/>
                  </a:lnTo>
                </a:path>
                <a:path w="1800225" h="1831339">
                  <a:moveTo>
                    <a:pt x="347472" y="201929"/>
                  </a:moveTo>
                  <a:lnTo>
                    <a:pt x="460248" y="201929"/>
                  </a:lnTo>
                </a:path>
                <a:path w="1800225" h="1831339">
                  <a:moveTo>
                    <a:pt x="319277" y="230885"/>
                  </a:moveTo>
                  <a:lnTo>
                    <a:pt x="403098" y="402335"/>
                  </a:lnTo>
                </a:path>
                <a:path w="1800225" h="1831339">
                  <a:moveTo>
                    <a:pt x="403098" y="402335"/>
                  </a:moveTo>
                  <a:lnTo>
                    <a:pt x="403098" y="546353"/>
                  </a:lnTo>
                </a:path>
                <a:path w="1800225" h="1831339">
                  <a:moveTo>
                    <a:pt x="403098" y="919733"/>
                  </a:moveTo>
                  <a:lnTo>
                    <a:pt x="403098" y="1062227"/>
                  </a:lnTo>
                </a:path>
                <a:path w="1800225" h="1831339">
                  <a:moveTo>
                    <a:pt x="515874" y="1005077"/>
                  </a:moveTo>
                  <a:lnTo>
                    <a:pt x="263651" y="1005077"/>
                  </a:lnTo>
                </a:path>
                <a:path w="1800225" h="1831339">
                  <a:moveTo>
                    <a:pt x="403098" y="518159"/>
                  </a:moveTo>
                  <a:lnTo>
                    <a:pt x="403098" y="717803"/>
                  </a:lnTo>
                </a:path>
                <a:path w="1800225" h="1831339">
                  <a:moveTo>
                    <a:pt x="319277" y="746759"/>
                  </a:moveTo>
                  <a:lnTo>
                    <a:pt x="403098" y="919733"/>
                  </a:lnTo>
                </a:path>
                <a:path w="1800225" h="1831339">
                  <a:moveTo>
                    <a:pt x="263651" y="632459"/>
                  </a:moveTo>
                  <a:lnTo>
                    <a:pt x="515874" y="632459"/>
                  </a:lnTo>
                </a:path>
                <a:path w="1800225" h="1831339">
                  <a:moveTo>
                    <a:pt x="515874" y="632459"/>
                  </a:moveTo>
                  <a:lnTo>
                    <a:pt x="515874" y="1005077"/>
                  </a:lnTo>
                </a:path>
                <a:path w="1800225" h="1831339">
                  <a:moveTo>
                    <a:pt x="263651" y="1005077"/>
                  </a:moveTo>
                  <a:lnTo>
                    <a:pt x="263651" y="632459"/>
                  </a:lnTo>
                </a:path>
                <a:path w="1800225" h="1831339">
                  <a:moveTo>
                    <a:pt x="403098" y="1034033"/>
                  </a:moveTo>
                  <a:lnTo>
                    <a:pt x="403098" y="1235202"/>
                  </a:lnTo>
                </a:path>
                <a:path w="1800225" h="1831339">
                  <a:moveTo>
                    <a:pt x="347472" y="1235202"/>
                  </a:moveTo>
                  <a:lnTo>
                    <a:pt x="460248" y="1235202"/>
                  </a:lnTo>
                </a:path>
                <a:path w="1800225" h="1831339">
                  <a:moveTo>
                    <a:pt x="319277" y="1264157"/>
                  </a:moveTo>
                  <a:lnTo>
                    <a:pt x="403098" y="1435607"/>
                  </a:lnTo>
                </a:path>
                <a:path w="1800225" h="1831339">
                  <a:moveTo>
                    <a:pt x="403098" y="1435607"/>
                  </a:moveTo>
                  <a:lnTo>
                    <a:pt x="403098" y="1579626"/>
                  </a:lnTo>
                </a:path>
                <a:path w="1800225" h="1831339">
                  <a:moveTo>
                    <a:pt x="403098" y="1522476"/>
                  </a:moveTo>
                  <a:lnTo>
                    <a:pt x="403098" y="1831085"/>
                  </a:lnTo>
                </a:path>
              </a:pathLst>
            </a:custGeom>
            <a:ln w="19050">
              <a:solidFill>
                <a:srgbClr val="0000FF"/>
              </a:solidFill>
            </a:ln>
          </p:spPr>
          <p:txBody>
            <a:bodyPr wrap="square" lIns="0" tIns="0" rIns="0" bIns="0" rtlCol="0"/>
            <a:lstStyle/>
            <a:p>
              <a:endParaRPr/>
            </a:p>
          </p:txBody>
        </p:sp>
        <p:sp>
          <p:nvSpPr>
            <p:cNvPr id="8" name="object 8"/>
            <p:cNvSpPr/>
            <p:nvPr/>
          </p:nvSpPr>
          <p:spPr>
            <a:xfrm>
              <a:off x="5053075" y="5883655"/>
              <a:ext cx="124460" cy="123825"/>
            </a:xfrm>
            <a:custGeom>
              <a:avLst/>
              <a:gdLst/>
              <a:ahLst/>
              <a:cxnLst/>
              <a:rect l="l" t="t" r="r" b="b"/>
              <a:pathLst>
                <a:path w="124460" h="123825">
                  <a:moveTo>
                    <a:pt x="124206" y="0"/>
                  </a:moveTo>
                  <a:lnTo>
                    <a:pt x="0" y="0"/>
                  </a:lnTo>
                  <a:lnTo>
                    <a:pt x="62484" y="123444"/>
                  </a:lnTo>
                  <a:lnTo>
                    <a:pt x="124206" y="0"/>
                  </a:lnTo>
                  <a:close/>
                </a:path>
              </a:pathLst>
            </a:custGeom>
            <a:solidFill>
              <a:srgbClr val="0000FF"/>
            </a:solidFill>
          </p:spPr>
          <p:txBody>
            <a:bodyPr wrap="square" lIns="0" tIns="0" rIns="0" bIns="0" rtlCol="0"/>
            <a:lstStyle/>
            <a:p>
              <a:endParaRPr/>
            </a:p>
          </p:txBody>
        </p:sp>
        <p:sp>
          <p:nvSpPr>
            <p:cNvPr id="9" name="object 9"/>
            <p:cNvSpPr/>
            <p:nvPr/>
          </p:nvSpPr>
          <p:spPr>
            <a:xfrm>
              <a:off x="5734303" y="4054094"/>
              <a:ext cx="252729" cy="1831339"/>
            </a:xfrm>
            <a:custGeom>
              <a:avLst/>
              <a:gdLst/>
              <a:ahLst/>
              <a:cxnLst/>
              <a:rect l="l" t="t" r="r" b="b"/>
              <a:pathLst>
                <a:path w="252729" h="1831339">
                  <a:moveTo>
                    <a:pt x="139446" y="0"/>
                  </a:moveTo>
                  <a:lnTo>
                    <a:pt x="139446" y="201929"/>
                  </a:lnTo>
                </a:path>
                <a:path w="252729" h="1831339">
                  <a:moveTo>
                    <a:pt x="83820" y="201929"/>
                  </a:moveTo>
                  <a:lnTo>
                    <a:pt x="196596" y="201929"/>
                  </a:lnTo>
                </a:path>
                <a:path w="252729" h="1831339">
                  <a:moveTo>
                    <a:pt x="55625" y="230885"/>
                  </a:moveTo>
                  <a:lnTo>
                    <a:pt x="139446" y="402335"/>
                  </a:lnTo>
                </a:path>
                <a:path w="252729" h="1831339">
                  <a:moveTo>
                    <a:pt x="139446" y="402335"/>
                  </a:moveTo>
                  <a:lnTo>
                    <a:pt x="139446" y="546353"/>
                  </a:lnTo>
                </a:path>
                <a:path w="252729" h="1831339">
                  <a:moveTo>
                    <a:pt x="139446" y="919733"/>
                  </a:moveTo>
                  <a:lnTo>
                    <a:pt x="139446" y="1062227"/>
                  </a:lnTo>
                </a:path>
                <a:path w="252729" h="1831339">
                  <a:moveTo>
                    <a:pt x="252222" y="1005077"/>
                  </a:moveTo>
                  <a:lnTo>
                    <a:pt x="0" y="1005077"/>
                  </a:lnTo>
                </a:path>
                <a:path w="252729" h="1831339">
                  <a:moveTo>
                    <a:pt x="139446" y="518159"/>
                  </a:moveTo>
                  <a:lnTo>
                    <a:pt x="139446" y="717803"/>
                  </a:lnTo>
                </a:path>
                <a:path w="252729" h="1831339">
                  <a:moveTo>
                    <a:pt x="55625" y="746759"/>
                  </a:moveTo>
                  <a:lnTo>
                    <a:pt x="139446" y="919733"/>
                  </a:lnTo>
                </a:path>
                <a:path w="252729" h="1831339">
                  <a:moveTo>
                    <a:pt x="0" y="632459"/>
                  </a:moveTo>
                  <a:lnTo>
                    <a:pt x="252222" y="632459"/>
                  </a:lnTo>
                </a:path>
                <a:path w="252729" h="1831339">
                  <a:moveTo>
                    <a:pt x="252222" y="632459"/>
                  </a:moveTo>
                  <a:lnTo>
                    <a:pt x="252222" y="1005077"/>
                  </a:lnTo>
                </a:path>
                <a:path w="252729" h="1831339">
                  <a:moveTo>
                    <a:pt x="0" y="1005077"/>
                  </a:moveTo>
                  <a:lnTo>
                    <a:pt x="0" y="632459"/>
                  </a:lnTo>
                </a:path>
                <a:path w="252729" h="1831339">
                  <a:moveTo>
                    <a:pt x="139446" y="1034033"/>
                  </a:moveTo>
                  <a:lnTo>
                    <a:pt x="139446" y="1235202"/>
                  </a:lnTo>
                </a:path>
                <a:path w="252729" h="1831339">
                  <a:moveTo>
                    <a:pt x="83820" y="1235202"/>
                  </a:moveTo>
                  <a:lnTo>
                    <a:pt x="196596" y="1235202"/>
                  </a:lnTo>
                </a:path>
                <a:path w="252729" h="1831339">
                  <a:moveTo>
                    <a:pt x="55625" y="1264157"/>
                  </a:moveTo>
                  <a:lnTo>
                    <a:pt x="139446" y="1435607"/>
                  </a:lnTo>
                </a:path>
                <a:path w="252729" h="1831339">
                  <a:moveTo>
                    <a:pt x="139446" y="1435607"/>
                  </a:moveTo>
                  <a:lnTo>
                    <a:pt x="139446" y="1579626"/>
                  </a:lnTo>
                </a:path>
                <a:path w="252729" h="1831339">
                  <a:moveTo>
                    <a:pt x="139446" y="1522476"/>
                  </a:moveTo>
                  <a:lnTo>
                    <a:pt x="139446" y="1831085"/>
                  </a:lnTo>
                </a:path>
              </a:pathLst>
            </a:custGeom>
            <a:ln w="19050">
              <a:solidFill>
                <a:srgbClr val="0000FF"/>
              </a:solidFill>
            </a:ln>
          </p:spPr>
          <p:txBody>
            <a:bodyPr wrap="square" lIns="0" tIns="0" rIns="0" bIns="0" rtlCol="0"/>
            <a:lstStyle/>
            <a:p>
              <a:endParaRPr/>
            </a:p>
          </p:txBody>
        </p:sp>
        <p:sp>
          <p:nvSpPr>
            <p:cNvPr id="10" name="object 10"/>
            <p:cNvSpPr/>
            <p:nvPr/>
          </p:nvSpPr>
          <p:spPr>
            <a:xfrm>
              <a:off x="5812027" y="5883655"/>
              <a:ext cx="124460" cy="123825"/>
            </a:xfrm>
            <a:custGeom>
              <a:avLst/>
              <a:gdLst/>
              <a:ahLst/>
              <a:cxnLst/>
              <a:rect l="l" t="t" r="r" b="b"/>
              <a:pathLst>
                <a:path w="124460" h="123825">
                  <a:moveTo>
                    <a:pt x="124206" y="0"/>
                  </a:moveTo>
                  <a:lnTo>
                    <a:pt x="0" y="0"/>
                  </a:lnTo>
                  <a:lnTo>
                    <a:pt x="62484" y="123444"/>
                  </a:lnTo>
                  <a:lnTo>
                    <a:pt x="124206" y="0"/>
                  </a:lnTo>
                  <a:close/>
                </a:path>
              </a:pathLst>
            </a:custGeom>
            <a:solidFill>
              <a:srgbClr val="0000FF"/>
            </a:solidFill>
          </p:spPr>
          <p:txBody>
            <a:bodyPr wrap="square" lIns="0" tIns="0" rIns="0" bIns="0" rtlCol="0"/>
            <a:lstStyle/>
            <a:p>
              <a:endParaRPr/>
            </a:p>
          </p:txBody>
        </p:sp>
        <p:sp>
          <p:nvSpPr>
            <p:cNvPr id="11" name="object 11"/>
            <p:cNvSpPr/>
            <p:nvPr/>
          </p:nvSpPr>
          <p:spPr>
            <a:xfrm>
              <a:off x="6493255" y="3968750"/>
              <a:ext cx="2333625" cy="1916430"/>
            </a:xfrm>
            <a:custGeom>
              <a:avLst/>
              <a:gdLst/>
              <a:ahLst/>
              <a:cxnLst/>
              <a:rect l="l" t="t" r="r" b="b"/>
              <a:pathLst>
                <a:path w="2333625" h="1916429">
                  <a:moveTo>
                    <a:pt x="532638" y="83820"/>
                  </a:moveTo>
                  <a:lnTo>
                    <a:pt x="336042" y="84582"/>
                  </a:lnTo>
                </a:path>
                <a:path w="2333625" h="1916429">
                  <a:moveTo>
                    <a:pt x="336042" y="26670"/>
                  </a:moveTo>
                  <a:lnTo>
                    <a:pt x="336042" y="140970"/>
                  </a:lnTo>
                </a:path>
                <a:path w="2333625" h="1916429">
                  <a:moveTo>
                    <a:pt x="305562" y="0"/>
                  </a:moveTo>
                  <a:lnTo>
                    <a:pt x="136398" y="86105"/>
                  </a:lnTo>
                </a:path>
                <a:path w="2333625" h="1916429">
                  <a:moveTo>
                    <a:pt x="139446" y="85344"/>
                  </a:moveTo>
                  <a:lnTo>
                    <a:pt x="0" y="86105"/>
                  </a:lnTo>
                </a:path>
                <a:path w="2333625" h="1916429">
                  <a:moveTo>
                    <a:pt x="532638" y="85344"/>
                  </a:moveTo>
                  <a:lnTo>
                    <a:pt x="2333244" y="85344"/>
                  </a:lnTo>
                </a:path>
                <a:path w="2333625" h="1916429">
                  <a:moveTo>
                    <a:pt x="1039368" y="85344"/>
                  </a:moveTo>
                  <a:lnTo>
                    <a:pt x="1039368" y="287274"/>
                  </a:lnTo>
                </a:path>
                <a:path w="2333625" h="1916429">
                  <a:moveTo>
                    <a:pt x="983742" y="287274"/>
                  </a:moveTo>
                  <a:lnTo>
                    <a:pt x="1096518" y="287274"/>
                  </a:lnTo>
                </a:path>
                <a:path w="2333625" h="1916429">
                  <a:moveTo>
                    <a:pt x="955548" y="316229"/>
                  </a:moveTo>
                  <a:lnTo>
                    <a:pt x="1039368" y="487679"/>
                  </a:lnTo>
                </a:path>
                <a:path w="2333625" h="1916429">
                  <a:moveTo>
                    <a:pt x="1039368" y="487679"/>
                  </a:moveTo>
                  <a:lnTo>
                    <a:pt x="1039368" y="631698"/>
                  </a:lnTo>
                </a:path>
                <a:path w="2333625" h="1916429">
                  <a:moveTo>
                    <a:pt x="1039368" y="1005077"/>
                  </a:moveTo>
                  <a:lnTo>
                    <a:pt x="1039368" y="1147572"/>
                  </a:lnTo>
                </a:path>
                <a:path w="2333625" h="1916429">
                  <a:moveTo>
                    <a:pt x="1152144" y="1090422"/>
                  </a:moveTo>
                  <a:lnTo>
                    <a:pt x="899922" y="1090422"/>
                  </a:lnTo>
                </a:path>
                <a:path w="2333625" h="1916429">
                  <a:moveTo>
                    <a:pt x="1039368" y="603503"/>
                  </a:moveTo>
                  <a:lnTo>
                    <a:pt x="1039368" y="803148"/>
                  </a:lnTo>
                </a:path>
                <a:path w="2333625" h="1916429">
                  <a:moveTo>
                    <a:pt x="955548" y="832103"/>
                  </a:moveTo>
                  <a:lnTo>
                    <a:pt x="1039368" y="1005077"/>
                  </a:lnTo>
                </a:path>
                <a:path w="2333625" h="1916429">
                  <a:moveTo>
                    <a:pt x="899922" y="717803"/>
                  </a:moveTo>
                  <a:lnTo>
                    <a:pt x="1152144" y="717803"/>
                  </a:lnTo>
                </a:path>
                <a:path w="2333625" h="1916429">
                  <a:moveTo>
                    <a:pt x="1152144" y="717803"/>
                  </a:moveTo>
                  <a:lnTo>
                    <a:pt x="1152144" y="1090422"/>
                  </a:lnTo>
                </a:path>
                <a:path w="2333625" h="1916429">
                  <a:moveTo>
                    <a:pt x="899922" y="1090422"/>
                  </a:moveTo>
                  <a:lnTo>
                    <a:pt x="899922" y="717803"/>
                  </a:lnTo>
                </a:path>
                <a:path w="2333625" h="1916429">
                  <a:moveTo>
                    <a:pt x="1039368" y="1119377"/>
                  </a:moveTo>
                  <a:lnTo>
                    <a:pt x="1039368" y="1320546"/>
                  </a:lnTo>
                </a:path>
                <a:path w="2333625" h="1916429">
                  <a:moveTo>
                    <a:pt x="983742" y="1320546"/>
                  </a:moveTo>
                  <a:lnTo>
                    <a:pt x="1096518" y="1320546"/>
                  </a:lnTo>
                </a:path>
                <a:path w="2333625" h="1916429">
                  <a:moveTo>
                    <a:pt x="955548" y="1349502"/>
                  </a:moveTo>
                  <a:lnTo>
                    <a:pt x="1039368" y="1520952"/>
                  </a:lnTo>
                </a:path>
                <a:path w="2333625" h="1916429">
                  <a:moveTo>
                    <a:pt x="1039368" y="1520952"/>
                  </a:moveTo>
                  <a:lnTo>
                    <a:pt x="1039368" y="1664970"/>
                  </a:lnTo>
                </a:path>
                <a:path w="2333625" h="1916429">
                  <a:moveTo>
                    <a:pt x="1039368" y="1607820"/>
                  </a:moveTo>
                  <a:lnTo>
                    <a:pt x="1039368" y="1916429"/>
                  </a:lnTo>
                </a:path>
              </a:pathLst>
            </a:custGeom>
            <a:ln w="19050">
              <a:solidFill>
                <a:srgbClr val="0000FF"/>
              </a:solidFill>
            </a:ln>
          </p:spPr>
          <p:txBody>
            <a:bodyPr wrap="square" lIns="0" tIns="0" rIns="0" bIns="0" rtlCol="0"/>
            <a:lstStyle/>
            <a:p>
              <a:endParaRPr/>
            </a:p>
          </p:txBody>
        </p:sp>
        <p:sp>
          <p:nvSpPr>
            <p:cNvPr id="12" name="object 12"/>
            <p:cNvSpPr/>
            <p:nvPr/>
          </p:nvSpPr>
          <p:spPr>
            <a:xfrm>
              <a:off x="7470901" y="5883655"/>
              <a:ext cx="124460" cy="123825"/>
            </a:xfrm>
            <a:custGeom>
              <a:avLst/>
              <a:gdLst/>
              <a:ahLst/>
              <a:cxnLst/>
              <a:rect l="l" t="t" r="r" b="b"/>
              <a:pathLst>
                <a:path w="124459" h="123825">
                  <a:moveTo>
                    <a:pt x="124205" y="0"/>
                  </a:moveTo>
                  <a:lnTo>
                    <a:pt x="0" y="0"/>
                  </a:lnTo>
                  <a:lnTo>
                    <a:pt x="61722" y="123444"/>
                  </a:lnTo>
                  <a:lnTo>
                    <a:pt x="124205" y="0"/>
                  </a:lnTo>
                  <a:close/>
                </a:path>
              </a:pathLst>
            </a:custGeom>
            <a:solidFill>
              <a:srgbClr val="0000FF"/>
            </a:solidFill>
          </p:spPr>
          <p:txBody>
            <a:bodyPr wrap="square" lIns="0" tIns="0" rIns="0" bIns="0" rtlCol="0"/>
            <a:lstStyle/>
            <a:p>
              <a:endParaRPr/>
            </a:p>
          </p:txBody>
        </p:sp>
        <p:sp>
          <p:nvSpPr>
            <p:cNvPr id="13" name="object 13"/>
            <p:cNvSpPr/>
            <p:nvPr/>
          </p:nvSpPr>
          <p:spPr>
            <a:xfrm>
              <a:off x="8206994" y="4054094"/>
              <a:ext cx="254635" cy="1831339"/>
            </a:xfrm>
            <a:custGeom>
              <a:avLst/>
              <a:gdLst/>
              <a:ahLst/>
              <a:cxnLst/>
              <a:rect l="l" t="t" r="r" b="b"/>
              <a:pathLst>
                <a:path w="254634" h="1831339">
                  <a:moveTo>
                    <a:pt x="141731" y="0"/>
                  </a:moveTo>
                  <a:lnTo>
                    <a:pt x="141731" y="201929"/>
                  </a:lnTo>
                </a:path>
                <a:path w="254634" h="1831339">
                  <a:moveTo>
                    <a:pt x="86105" y="201929"/>
                  </a:moveTo>
                  <a:lnTo>
                    <a:pt x="197357" y="201929"/>
                  </a:lnTo>
                </a:path>
                <a:path w="254634" h="1831339">
                  <a:moveTo>
                    <a:pt x="57150" y="230885"/>
                  </a:moveTo>
                  <a:lnTo>
                    <a:pt x="141731" y="402335"/>
                  </a:lnTo>
                </a:path>
                <a:path w="254634" h="1831339">
                  <a:moveTo>
                    <a:pt x="141731" y="402335"/>
                  </a:moveTo>
                  <a:lnTo>
                    <a:pt x="141731" y="546353"/>
                  </a:lnTo>
                </a:path>
                <a:path w="254634" h="1831339">
                  <a:moveTo>
                    <a:pt x="141731" y="919733"/>
                  </a:moveTo>
                  <a:lnTo>
                    <a:pt x="141731" y="1062227"/>
                  </a:lnTo>
                </a:path>
                <a:path w="254634" h="1831339">
                  <a:moveTo>
                    <a:pt x="254507" y="1005077"/>
                  </a:moveTo>
                  <a:lnTo>
                    <a:pt x="0" y="1005077"/>
                  </a:lnTo>
                </a:path>
                <a:path w="254634" h="1831339">
                  <a:moveTo>
                    <a:pt x="141731" y="518159"/>
                  </a:moveTo>
                  <a:lnTo>
                    <a:pt x="141731" y="717803"/>
                  </a:lnTo>
                </a:path>
                <a:path w="254634" h="1831339">
                  <a:moveTo>
                    <a:pt x="57150" y="746759"/>
                  </a:moveTo>
                  <a:lnTo>
                    <a:pt x="141731" y="919733"/>
                  </a:lnTo>
                </a:path>
                <a:path w="254634" h="1831339">
                  <a:moveTo>
                    <a:pt x="0" y="632459"/>
                  </a:moveTo>
                  <a:lnTo>
                    <a:pt x="254507" y="632459"/>
                  </a:lnTo>
                </a:path>
                <a:path w="254634" h="1831339">
                  <a:moveTo>
                    <a:pt x="254507" y="632459"/>
                  </a:moveTo>
                  <a:lnTo>
                    <a:pt x="254507" y="1005077"/>
                  </a:lnTo>
                </a:path>
                <a:path w="254634" h="1831339">
                  <a:moveTo>
                    <a:pt x="0" y="1005077"/>
                  </a:moveTo>
                  <a:lnTo>
                    <a:pt x="0" y="632459"/>
                  </a:lnTo>
                </a:path>
                <a:path w="254634" h="1831339">
                  <a:moveTo>
                    <a:pt x="141731" y="1034033"/>
                  </a:moveTo>
                  <a:lnTo>
                    <a:pt x="141731" y="1235202"/>
                  </a:lnTo>
                </a:path>
                <a:path w="254634" h="1831339">
                  <a:moveTo>
                    <a:pt x="86105" y="1235202"/>
                  </a:moveTo>
                  <a:lnTo>
                    <a:pt x="197357" y="1235202"/>
                  </a:lnTo>
                </a:path>
                <a:path w="254634" h="1831339">
                  <a:moveTo>
                    <a:pt x="57150" y="1264157"/>
                  </a:moveTo>
                  <a:lnTo>
                    <a:pt x="141731" y="1435607"/>
                  </a:lnTo>
                </a:path>
                <a:path w="254634" h="1831339">
                  <a:moveTo>
                    <a:pt x="141731" y="1435607"/>
                  </a:moveTo>
                  <a:lnTo>
                    <a:pt x="141731" y="1579626"/>
                  </a:lnTo>
                </a:path>
                <a:path w="254634" h="1831339">
                  <a:moveTo>
                    <a:pt x="141731" y="1522476"/>
                  </a:moveTo>
                  <a:lnTo>
                    <a:pt x="141731" y="1831085"/>
                  </a:lnTo>
                </a:path>
              </a:pathLst>
            </a:custGeom>
            <a:ln w="19050">
              <a:solidFill>
                <a:srgbClr val="0000FF"/>
              </a:solidFill>
            </a:ln>
          </p:spPr>
          <p:txBody>
            <a:bodyPr wrap="square" lIns="0" tIns="0" rIns="0" bIns="0" rtlCol="0"/>
            <a:lstStyle/>
            <a:p>
              <a:endParaRPr/>
            </a:p>
          </p:txBody>
        </p:sp>
        <p:sp>
          <p:nvSpPr>
            <p:cNvPr id="14" name="object 14"/>
            <p:cNvSpPr/>
            <p:nvPr/>
          </p:nvSpPr>
          <p:spPr>
            <a:xfrm>
              <a:off x="8287003" y="5883655"/>
              <a:ext cx="124460" cy="123825"/>
            </a:xfrm>
            <a:custGeom>
              <a:avLst/>
              <a:gdLst/>
              <a:ahLst/>
              <a:cxnLst/>
              <a:rect l="l" t="t" r="r" b="b"/>
              <a:pathLst>
                <a:path w="124459" h="123825">
                  <a:moveTo>
                    <a:pt x="124205" y="0"/>
                  </a:moveTo>
                  <a:lnTo>
                    <a:pt x="0" y="0"/>
                  </a:lnTo>
                  <a:lnTo>
                    <a:pt x="62484" y="123444"/>
                  </a:lnTo>
                  <a:lnTo>
                    <a:pt x="124205" y="0"/>
                  </a:lnTo>
                  <a:close/>
                </a:path>
              </a:pathLst>
            </a:custGeom>
            <a:solidFill>
              <a:srgbClr val="0000FF"/>
            </a:solidFill>
          </p:spPr>
          <p:txBody>
            <a:bodyPr wrap="square" lIns="0" tIns="0" rIns="0" bIns="0" rtlCol="0"/>
            <a:lstStyle/>
            <a:p>
              <a:endParaRPr/>
            </a:p>
          </p:txBody>
        </p:sp>
        <p:sp>
          <p:nvSpPr>
            <p:cNvPr id="15" name="object 15"/>
            <p:cNvSpPr/>
            <p:nvPr/>
          </p:nvSpPr>
          <p:spPr>
            <a:xfrm>
              <a:off x="5424169" y="2418079"/>
              <a:ext cx="253365" cy="1636395"/>
            </a:xfrm>
            <a:custGeom>
              <a:avLst/>
              <a:gdLst/>
              <a:ahLst/>
              <a:cxnLst/>
              <a:rect l="l" t="t" r="r" b="b"/>
              <a:pathLst>
                <a:path w="253364" h="1636395">
                  <a:moveTo>
                    <a:pt x="112775" y="1090421"/>
                  </a:moveTo>
                  <a:lnTo>
                    <a:pt x="112775" y="890015"/>
                  </a:lnTo>
                </a:path>
                <a:path w="253364" h="1636395">
                  <a:moveTo>
                    <a:pt x="112775" y="688847"/>
                  </a:moveTo>
                  <a:lnTo>
                    <a:pt x="112775" y="545591"/>
                  </a:lnTo>
                </a:path>
                <a:path w="253364" h="1636395">
                  <a:moveTo>
                    <a:pt x="0" y="976122"/>
                  </a:moveTo>
                  <a:lnTo>
                    <a:pt x="0" y="602742"/>
                  </a:lnTo>
                </a:path>
                <a:path w="253364" h="1636395">
                  <a:moveTo>
                    <a:pt x="0" y="602742"/>
                  </a:moveTo>
                  <a:lnTo>
                    <a:pt x="252983" y="602741"/>
                  </a:lnTo>
                </a:path>
                <a:path w="253364" h="1636395">
                  <a:moveTo>
                    <a:pt x="197357" y="829817"/>
                  </a:moveTo>
                  <a:lnTo>
                    <a:pt x="112775" y="656843"/>
                  </a:lnTo>
                </a:path>
                <a:path w="253364" h="1636395">
                  <a:moveTo>
                    <a:pt x="252983" y="602741"/>
                  </a:moveTo>
                  <a:lnTo>
                    <a:pt x="252983" y="976121"/>
                  </a:lnTo>
                </a:path>
                <a:path w="253364" h="1636395">
                  <a:moveTo>
                    <a:pt x="112775" y="1636014"/>
                  </a:moveTo>
                  <a:lnTo>
                    <a:pt x="112775" y="1436369"/>
                  </a:lnTo>
                </a:path>
                <a:path w="253364" h="1636395">
                  <a:moveTo>
                    <a:pt x="169925" y="1436369"/>
                  </a:moveTo>
                  <a:lnTo>
                    <a:pt x="57150" y="1436369"/>
                  </a:lnTo>
                </a:path>
                <a:path w="253364" h="1636395">
                  <a:moveTo>
                    <a:pt x="197357" y="1377695"/>
                  </a:moveTo>
                  <a:lnTo>
                    <a:pt x="112775" y="1206245"/>
                  </a:lnTo>
                </a:path>
                <a:path w="253364" h="1636395">
                  <a:moveTo>
                    <a:pt x="112775" y="1234439"/>
                  </a:moveTo>
                  <a:lnTo>
                    <a:pt x="112775" y="1090421"/>
                  </a:lnTo>
                </a:path>
                <a:path w="253364" h="1636395">
                  <a:moveTo>
                    <a:pt x="112775" y="544067"/>
                  </a:moveTo>
                  <a:lnTo>
                    <a:pt x="112775" y="344424"/>
                  </a:lnTo>
                </a:path>
                <a:path w="253364" h="1636395">
                  <a:moveTo>
                    <a:pt x="168401" y="344424"/>
                  </a:moveTo>
                  <a:lnTo>
                    <a:pt x="57150" y="344424"/>
                  </a:lnTo>
                </a:path>
                <a:path w="253364" h="1636395">
                  <a:moveTo>
                    <a:pt x="197357" y="287274"/>
                  </a:moveTo>
                  <a:lnTo>
                    <a:pt x="112775" y="115824"/>
                  </a:lnTo>
                </a:path>
                <a:path w="253364" h="1636395">
                  <a:moveTo>
                    <a:pt x="112775" y="142494"/>
                  </a:moveTo>
                  <a:lnTo>
                    <a:pt x="112775" y="0"/>
                  </a:lnTo>
                </a:path>
              </a:pathLst>
            </a:custGeom>
            <a:ln w="19050">
              <a:solidFill>
                <a:srgbClr val="0000FF"/>
              </a:solidFill>
            </a:ln>
          </p:spPr>
          <p:txBody>
            <a:bodyPr wrap="square" lIns="0" tIns="0" rIns="0" bIns="0" rtlCol="0"/>
            <a:lstStyle/>
            <a:p>
              <a:endParaRPr/>
            </a:p>
          </p:txBody>
        </p:sp>
        <p:sp>
          <p:nvSpPr>
            <p:cNvPr id="16" name="object 16"/>
            <p:cNvSpPr/>
            <p:nvPr/>
          </p:nvSpPr>
          <p:spPr>
            <a:xfrm>
              <a:off x="5340350" y="2044699"/>
              <a:ext cx="394335" cy="373380"/>
            </a:xfrm>
            <a:custGeom>
              <a:avLst/>
              <a:gdLst/>
              <a:ahLst/>
              <a:cxnLst/>
              <a:rect l="l" t="t" r="r" b="b"/>
              <a:pathLst>
                <a:path w="394335" h="373380">
                  <a:moveTo>
                    <a:pt x="393953" y="186689"/>
                  </a:moveTo>
                  <a:lnTo>
                    <a:pt x="388739" y="143718"/>
                  </a:lnTo>
                  <a:lnTo>
                    <a:pt x="373888" y="104358"/>
                  </a:lnTo>
                  <a:lnTo>
                    <a:pt x="350586" y="69704"/>
                  </a:lnTo>
                  <a:lnTo>
                    <a:pt x="320020" y="40848"/>
                  </a:lnTo>
                  <a:lnTo>
                    <a:pt x="283375" y="18883"/>
                  </a:lnTo>
                  <a:lnTo>
                    <a:pt x="241838" y="4903"/>
                  </a:lnTo>
                  <a:lnTo>
                    <a:pt x="196596" y="0"/>
                  </a:lnTo>
                  <a:lnTo>
                    <a:pt x="151395" y="4903"/>
                  </a:lnTo>
                  <a:lnTo>
                    <a:pt x="109967" y="18883"/>
                  </a:lnTo>
                  <a:lnTo>
                    <a:pt x="73471" y="40848"/>
                  </a:lnTo>
                  <a:lnTo>
                    <a:pt x="43067" y="69704"/>
                  </a:lnTo>
                  <a:lnTo>
                    <a:pt x="19914" y="104358"/>
                  </a:lnTo>
                  <a:lnTo>
                    <a:pt x="5171" y="143718"/>
                  </a:lnTo>
                  <a:lnTo>
                    <a:pt x="0" y="186689"/>
                  </a:lnTo>
                  <a:lnTo>
                    <a:pt x="5171" y="229421"/>
                  </a:lnTo>
                  <a:lnTo>
                    <a:pt x="19914" y="268688"/>
                  </a:lnTo>
                  <a:lnTo>
                    <a:pt x="43067" y="303355"/>
                  </a:lnTo>
                  <a:lnTo>
                    <a:pt x="73471" y="332291"/>
                  </a:lnTo>
                  <a:lnTo>
                    <a:pt x="109967" y="354363"/>
                  </a:lnTo>
                  <a:lnTo>
                    <a:pt x="151395" y="368436"/>
                  </a:lnTo>
                  <a:lnTo>
                    <a:pt x="196596" y="373379"/>
                  </a:lnTo>
                  <a:lnTo>
                    <a:pt x="241838" y="368436"/>
                  </a:lnTo>
                  <a:lnTo>
                    <a:pt x="283375" y="354363"/>
                  </a:lnTo>
                  <a:lnTo>
                    <a:pt x="320020" y="332291"/>
                  </a:lnTo>
                  <a:lnTo>
                    <a:pt x="350586" y="303355"/>
                  </a:lnTo>
                  <a:lnTo>
                    <a:pt x="373888" y="268688"/>
                  </a:lnTo>
                  <a:lnTo>
                    <a:pt x="388739" y="229421"/>
                  </a:lnTo>
                  <a:lnTo>
                    <a:pt x="393953" y="186689"/>
                  </a:lnTo>
                  <a:close/>
                </a:path>
              </a:pathLst>
            </a:custGeom>
            <a:ln w="19050">
              <a:solidFill>
                <a:srgbClr val="0000FF"/>
              </a:solidFill>
            </a:ln>
          </p:spPr>
          <p:txBody>
            <a:bodyPr wrap="square" lIns="0" tIns="0" rIns="0" bIns="0" rtlCol="0"/>
            <a:lstStyle/>
            <a:p>
              <a:endParaRPr/>
            </a:p>
          </p:txBody>
        </p:sp>
        <p:sp>
          <p:nvSpPr>
            <p:cNvPr id="17" name="object 17"/>
            <p:cNvSpPr/>
            <p:nvPr/>
          </p:nvSpPr>
          <p:spPr>
            <a:xfrm>
              <a:off x="5395975" y="3363722"/>
              <a:ext cx="252729" cy="0"/>
            </a:xfrm>
            <a:custGeom>
              <a:avLst/>
              <a:gdLst/>
              <a:ahLst/>
              <a:cxnLst/>
              <a:rect l="l" t="t" r="r" b="b"/>
              <a:pathLst>
                <a:path w="252729">
                  <a:moveTo>
                    <a:pt x="0" y="0"/>
                  </a:moveTo>
                  <a:lnTo>
                    <a:pt x="252222" y="0"/>
                  </a:lnTo>
                </a:path>
              </a:pathLst>
            </a:custGeom>
            <a:ln w="19050">
              <a:solidFill>
                <a:srgbClr val="0000FF"/>
              </a:solidFill>
            </a:ln>
          </p:spPr>
          <p:txBody>
            <a:bodyPr wrap="square" lIns="0" tIns="0" rIns="0" bIns="0" rtlCol="0"/>
            <a:lstStyle/>
            <a:p>
              <a:endParaRPr/>
            </a:p>
          </p:txBody>
        </p:sp>
        <p:sp>
          <p:nvSpPr>
            <p:cNvPr id="18" name="object 18"/>
            <p:cNvSpPr/>
            <p:nvPr/>
          </p:nvSpPr>
          <p:spPr>
            <a:xfrm>
              <a:off x="4770373" y="3678427"/>
              <a:ext cx="3938904" cy="311150"/>
            </a:xfrm>
            <a:custGeom>
              <a:avLst/>
              <a:gdLst/>
              <a:ahLst/>
              <a:cxnLst/>
              <a:rect l="l" t="t" r="r" b="b"/>
              <a:pathLst>
                <a:path w="3938904" h="311150">
                  <a:moveTo>
                    <a:pt x="3792474" y="63245"/>
                  </a:moveTo>
                  <a:lnTo>
                    <a:pt x="3815333" y="63245"/>
                  </a:lnTo>
                  <a:lnTo>
                    <a:pt x="3838193" y="63245"/>
                  </a:lnTo>
                  <a:lnTo>
                    <a:pt x="3861054" y="63245"/>
                  </a:lnTo>
                  <a:lnTo>
                    <a:pt x="3883914" y="63245"/>
                  </a:lnTo>
                  <a:lnTo>
                    <a:pt x="3894748" y="64377"/>
                  </a:lnTo>
                  <a:lnTo>
                    <a:pt x="3924407" y="90356"/>
                  </a:lnTo>
                  <a:lnTo>
                    <a:pt x="3931157" y="124967"/>
                  </a:lnTo>
                  <a:lnTo>
                    <a:pt x="3930598" y="135516"/>
                  </a:lnTo>
                  <a:lnTo>
                    <a:pt x="3912870" y="175259"/>
                  </a:lnTo>
                  <a:lnTo>
                    <a:pt x="3905250" y="179069"/>
                  </a:lnTo>
                  <a:lnTo>
                    <a:pt x="3913251" y="182951"/>
                  </a:lnTo>
                  <a:lnTo>
                    <a:pt x="3936587" y="218884"/>
                  </a:lnTo>
                  <a:lnTo>
                    <a:pt x="3938778" y="240029"/>
                  </a:lnTo>
                  <a:lnTo>
                    <a:pt x="3938361" y="249471"/>
                  </a:lnTo>
                  <a:lnTo>
                    <a:pt x="3925919" y="288702"/>
                  </a:lnTo>
                  <a:lnTo>
                    <a:pt x="3898392" y="307085"/>
                  </a:lnTo>
                  <a:lnTo>
                    <a:pt x="3887724" y="309371"/>
                  </a:lnTo>
                  <a:lnTo>
                    <a:pt x="3880104" y="310895"/>
                  </a:lnTo>
                  <a:lnTo>
                    <a:pt x="3877055" y="310895"/>
                  </a:lnTo>
                  <a:lnTo>
                    <a:pt x="3855910" y="310895"/>
                  </a:lnTo>
                  <a:lnTo>
                    <a:pt x="3834765" y="310895"/>
                  </a:lnTo>
                  <a:lnTo>
                    <a:pt x="3813619" y="310895"/>
                  </a:lnTo>
                  <a:lnTo>
                    <a:pt x="3792474" y="310895"/>
                  </a:lnTo>
                  <a:lnTo>
                    <a:pt x="3792474" y="261439"/>
                  </a:lnTo>
                  <a:lnTo>
                    <a:pt x="3792474" y="211872"/>
                  </a:lnTo>
                  <a:lnTo>
                    <a:pt x="3792474" y="162269"/>
                  </a:lnTo>
                  <a:lnTo>
                    <a:pt x="3792474" y="112702"/>
                  </a:lnTo>
                  <a:lnTo>
                    <a:pt x="3792474" y="63245"/>
                  </a:lnTo>
                  <a:close/>
                </a:path>
                <a:path w="3938904" h="311150">
                  <a:moveTo>
                    <a:pt x="3842004" y="160019"/>
                  </a:moveTo>
                  <a:lnTo>
                    <a:pt x="3848861" y="160019"/>
                  </a:lnTo>
                  <a:lnTo>
                    <a:pt x="3855720" y="160019"/>
                  </a:lnTo>
                  <a:lnTo>
                    <a:pt x="3863340" y="160019"/>
                  </a:lnTo>
                  <a:lnTo>
                    <a:pt x="3870959" y="160019"/>
                  </a:lnTo>
                  <a:lnTo>
                    <a:pt x="3876294" y="158495"/>
                  </a:lnTo>
                  <a:lnTo>
                    <a:pt x="3879342" y="153923"/>
                  </a:lnTo>
                  <a:lnTo>
                    <a:pt x="3881628" y="150113"/>
                  </a:lnTo>
                  <a:lnTo>
                    <a:pt x="3883152" y="144017"/>
                  </a:lnTo>
                  <a:lnTo>
                    <a:pt x="3883152" y="136397"/>
                  </a:lnTo>
                  <a:lnTo>
                    <a:pt x="3883152" y="128777"/>
                  </a:lnTo>
                  <a:lnTo>
                    <a:pt x="3881628" y="123443"/>
                  </a:lnTo>
                  <a:lnTo>
                    <a:pt x="3879342" y="119633"/>
                  </a:lnTo>
                  <a:lnTo>
                    <a:pt x="3876294" y="115061"/>
                  </a:lnTo>
                  <a:lnTo>
                    <a:pt x="3870959" y="113537"/>
                  </a:lnTo>
                  <a:lnTo>
                    <a:pt x="3863340" y="113537"/>
                  </a:lnTo>
                  <a:lnTo>
                    <a:pt x="3856481" y="113537"/>
                  </a:lnTo>
                  <a:lnTo>
                    <a:pt x="3848861" y="113537"/>
                  </a:lnTo>
                  <a:lnTo>
                    <a:pt x="3842004" y="113537"/>
                  </a:lnTo>
                  <a:lnTo>
                    <a:pt x="3842004" y="125087"/>
                  </a:lnTo>
                  <a:lnTo>
                    <a:pt x="3842004" y="136778"/>
                  </a:lnTo>
                  <a:lnTo>
                    <a:pt x="3842004" y="148470"/>
                  </a:lnTo>
                  <a:lnTo>
                    <a:pt x="3842004" y="160019"/>
                  </a:lnTo>
                  <a:close/>
                </a:path>
                <a:path w="3938904" h="311150">
                  <a:moveTo>
                    <a:pt x="3842004" y="257555"/>
                  </a:moveTo>
                  <a:lnTo>
                    <a:pt x="3850385" y="257555"/>
                  </a:lnTo>
                  <a:lnTo>
                    <a:pt x="3858768" y="257555"/>
                  </a:lnTo>
                  <a:lnTo>
                    <a:pt x="3866387" y="257555"/>
                  </a:lnTo>
                  <a:lnTo>
                    <a:pt x="3874770" y="257555"/>
                  </a:lnTo>
                  <a:lnTo>
                    <a:pt x="3880866" y="255269"/>
                  </a:lnTo>
                  <a:lnTo>
                    <a:pt x="3884676" y="250697"/>
                  </a:lnTo>
                  <a:lnTo>
                    <a:pt x="3887724" y="246125"/>
                  </a:lnTo>
                  <a:lnTo>
                    <a:pt x="3890009" y="240029"/>
                  </a:lnTo>
                  <a:lnTo>
                    <a:pt x="3890009" y="231647"/>
                  </a:lnTo>
                  <a:lnTo>
                    <a:pt x="3890009" y="224789"/>
                  </a:lnTo>
                  <a:lnTo>
                    <a:pt x="3887724" y="218693"/>
                  </a:lnTo>
                  <a:lnTo>
                    <a:pt x="3884676" y="214121"/>
                  </a:lnTo>
                  <a:lnTo>
                    <a:pt x="3880866" y="209549"/>
                  </a:lnTo>
                  <a:lnTo>
                    <a:pt x="3874770" y="207263"/>
                  </a:lnTo>
                  <a:lnTo>
                    <a:pt x="3866387" y="207263"/>
                  </a:lnTo>
                  <a:lnTo>
                    <a:pt x="3858005" y="207263"/>
                  </a:lnTo>
                  <a:lnTo>
                    <a:pt x="3850385" y="207263"/>
                  </a:lnTo>
                  <a:lnTo>
                    <a:pt x="3842004" y="207263"/>
                  </a:lnTo>
                  <a:lnTo>
                    <a:pt x="3842004" y="219836"/>
                  </a:lnTo>
                  <a:lnTo>
                    <a:pt x="3842004" y="232409"/>
                  </a:lnTo>
                  <a:lnTo>
                    <a:pt x="3842004" y="244982"/>
                  </a:lnTo>
                  <a:lnTo>
                    <a:pt x="3842004" y="257555"/>
                  </a:lnTo>
                  <a:close/>
                </a:path>
                <a:path w="3938904" h="311150">
                  <a:moveTo>
                    <a:pt x="96774" y="206501"/>
                  </a:moveTo>
                  <a:lnTo>
                    <a:pt x="84891" y="206501"/>
                  </a:lnTo>
                  <a:lnTo>
                    <a:pt x="73151" y="206501"/>
                  </a:lnTo>
                  <a:lnTo>
                    <a:pt x="61412" y="206501"/>
                  </a:lnTo>
                  <a:lnTo>
                    <a:pt x="49529" y="206501"/>
                  </a:lnTo>
                  <a:lnTo>
                    <a:pt x="47815" y="216788"/>
                  </a:lnTo>
                  <a:lnTo>
                    <a:pt x="46100" y="227075"/>
                  </a:lnTo>
                  <a:lnTo>
                    <a:pt x="44386" y="237362"/>
                  </a:lnTo>
                  <a:lnTo>
                    <a:pt x="42672" y="247650"/>
                  </a:lnTo>
                  <a:lnTo>
                    <a:pt x="31932" y="247650"/>
                  </a:lnTo>
                  <a:lnTo>
                    <a:pt x="21335" y="247650"/>
                  </a:lnTo>
                  <a:lnTo>
                    <a:pt x="10739" y="247650"/>
                  </a:lnTo>
                  <a:lnTo>
                    <a:pt x="0" y="247650"/>
                  </a:lnTo>
                  <a:lnTo>
                    <a:pt x="10137" y="197900"/>
                  </a:lnTo>
                  <a:lnTo>
                    <a:pt x="20385" y="148297"/>
                  </a:lnTo>
                  <a:lnTo>
                    <a:pt x="30668" y="98803"/>
                  </a:lnTo>
                  <a:lnTo>
                    <a:pt x="40916" y="49383"/>
                  </a:lnTo>
                  <a:lnTo>
                    <a:pt x="51053" y="0"/>
                  </a:lnTo>
                  <a:lnTo>
                    <a:pt x="62483" y="0"/>
                  </a:lnTo>
                  <a:lnTo>
                    <a:pt x="73913" y="0"/>
                  </a:lnTo>
                  <a:lnTo>
                    <a:pt x="85344" y="0"/>
                  </a:lnTo>
                  <a:lnTo>
                    <a:pt x="96774" y="0"/>
                  </a:lnTo>
                  <a:lnTo>
                    <a:pt x="106911" y="49383"/>
                  </a:lnTo>
                  <a:lnTo>
                    <a:pt x="117159" y="98803"/>
                  </a:lnTo>
                  <a:lnTo>
                    <a:pt x="127442" y="148297"/>
                  </a:lnTo>
                  <a:lnTo>
                    <a:pt x="137690" y="197900"/>
                  </a:lnTo>
                  <a:lnTo>
                    <a:pt x="147827" y="247650"/>
                  </a:lnTo>
                  <a:lnTo>
                    <a:pt x="136850" y="247650"/>
                  </a:lnTo>
                  <a:lnTo>
                    <a:pt x="125729" y="247650"/>
                  </a:lnTo>
                  <a:lnTo>
                    <a:pt x="114609" y="247650"/>
                  </a:lnTo>
                  <a:lnTo>
                    <a:pt x="103631" y="247650"/>
                  </a:lnTo>
                  <a:lnTo>
                    <a:pt x="101917" y="237362"/>
                  </a:lnTo>
                  <a:lnTo>
                    <a:pt x="100202" y="227075"/>
                  </a:lnTo>
                  <a:lnTo>
                    <a:pt x="98488" y="216788"/>
                  </a:lnTo>
                  <a:lnTo>
                    <a:pt x="96774" y="206501"/>
                  </a:lnTo>
                  <a:close/>
                </a:path>
                <a:path w="3938904" h="311150">
                  <a:moveTo>
                    <a:pt x="88391" y="153162"/>
                  </a:moveTo>
                  <a:lnTo>
                    <a:pt x="84510" y="130873"/>
                  </a:lnTo>
                  <a:lnTo>
                    <a:pt x="80772" y="108585"/>
                  </a:lnTo>
                  <a:lnTo>
                    <a:pt x="77033" y="86296"/>
                  </a:lnTo>
                  <a:lnTo>
                    <a:pt x="73151" y="64008"/>
                  </a:lnTo>
                  <a:lnTo>
                    <a:pt x="69603" y="86296"/>
                  </a:lnTo>
                  <a:lnTo>
                    <a:pt x="65912" y="108585"/>
                  </a:lnTo>
                  <a:lnTo>
                    <a:pt x="62222" y="130873"/>
                  </a:lnTo>
                  <a:lnTo>
                    <a:pt x="58674" y="153162"/>
                  </a:lnTo>
                  <a:lnTo>
                    <a:pt x="66103" y="153162"/>
                  </a:lnTo>
                  <a:lnTo>
                    <a:pt x="73532" y="153162"/>
                  </a:lnTo>
                  <a:lnTo>
                    <a:pt x="80962" y="153162"/>
                  </a:lnTo>
                  <a:lnTo>
                    <a:pt x="88391" y="153162"/>
                  </a:lnTo>
                  <a:close/>
                </a:path>
              </a:pathLst>
            </a:custGeom>
            <a:ln w="9144">
              <a:solidFill>
                <a:srgbClr val="0000FF"/>
              </a:solidFill>
            </a:ln>
          </p:spPr>
          <p:txBody>
            <a:bodyPr wrap="square" lIns="0" tIns="0" rIns="0" bIns="0" rtlCol="0"/>
            <a:lstStyle/>
            <a:p>
              <a:endParaRPr/>
            </a:p>
          </p:txBody>
        </p:sp>
      </p:grpSp>
      <p:sp>
        <p:nvSpPr>
          <p:cNvPr id="20" name="Rectángulo 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Rectángulo 20"/>
          <p:cNvSpPr/>
          <p:nvPr/>
        </p:nvSpPr>
        <p:spPr>
          <a:xfrm>
            <a:off x="787400" y="1117516"/>
            <a:ext cx="16306800" cy="2575064"/>
          </a:xfrm>
          <a:prstGeom prst="rect">
            <a:avLst/>
          </a:prstGeom>
        </p:spPr>
        <p:txBody>
          <a:bodyPr wrap="square">
            <a:spAutoFit/>
          </a:bodyPr>
          <a:lstStyle/>
          <a:p>
            <a:pPr marL="744220" algn="ctr">
              <a:spcBef>
                <a:spcPts val="275"/>
              </a:spcBef>
            </a:pPr>
            <a:r>
              <a:rPr lang="es-AR" sz="2800" b="1" spc="-5" dirty="0" smtClean="0">
                <a:effectLst>
                  <a:outerShdw blurRad="38100" dist="38100" dir="2700000" algn="tl">
                    <a:srgbClr val="000000">
                      <a:alpha val="43137"/>
                    </a:srgbClr>
                  </a:outerShdw>
                </a:effectLst>
                <a:latin typeface="Arial"/>
                <a:cs typeface="Arial"/>
              </a:rPr>
              <a:t>BARRA</a:t>
            </a:r>
            <a:r>
              <a:rPr lang="es-AR" sz="2800" b="1" spc="-50" dirty="0" smtClean="0">
                <a:effectLst>
                  <a:outerShdw blurRad="38100" dist="38100" dir="2700000" algn="tl">
                    <a:srgbClr val="000000">
                      <a:alpha val="43137"/>
                    </a:srgbClr>
                  </a:outerShdw>
                </a:effectLst>
                <a:latin typeface="Arial"/>
                <a:cs typeface="Arial"/>
              </a:rPr>
              <a:t> </a:t>
            </a:r>
            <a:r>
              <a:rPr lang="es-AR" sz="2800" b="1" dirty="0" smtClean="0">
                <a:effectLst>
                  <a:outerShdw blurRad="38100" dist="38100" dir="2700000" algn="tl">
                    <a:srgbClr val="000000">
                      <a:alpha val="43137"/>
                    </a:srgbClr>
                  </a:outerShdw>
                </a:effectLst>
                <a:latin typeface="Arial"/>
                <a:cs typeface="Arial"/>
              </a:rPr>
              <a:t>SIMPLE</a:t>
            </a:r>
          </a:p>
          <a:p>
            <a:pPr marL="433070" marR="215900" indent="-342900" algn="just">
              <a:spcBef>
                <a:spcPts val="420"/>
              </a:spcBef>
              <a:buClr>
                <a:srgbClr val="FC0128"/>
              </a:buClr>
              <a:buSzPct val="75000"/>
              <a:buFont typeface="Wingdings"/>
              <a:buChar char=""/>
              <a:tabLst>
                <a:tab pos="433070" algn="l"/>
                <a:tab pos="433705" algn="l"/>
              </a:tabLst>
            </a:pPr>
            <a:r>
              <a:rPr lang="es-AR" sz="2400" b="1" spc="-5" dirty="0" smtClean="0">
                <a:latin typeface="Arial"/>
                <a:cs typeface="Arial"/>
              </a:rPr>
              <a:t>ADECUADA</a:t>
            </a:r>
            <a:r>
              <a:rPr lang="es-AR" sz="2400" b="1" spc="-40" dirty="0" smtClean="0">
                <a:latin typeface="Arial"/>
                <a:cs typeface="Arial"/>
              </a:rPr>
              <a:t> </a:t>
            </a:r>
            <a:r>
              <a:rPr lang="es-AR" sz="2400" b="1" spc="-5" dirty="0" smtClean="0">
                <a:latin typeface="Arial"/>
                <a:cs typeface="Arial"/>
              </a:rPr>
              <a:t>PARA</a:t>
            </a:r>
            <a:r>
              <a:rPr lang="es-AR" sz="2400" b="1" spc="-40" dirty="0" smtClean="0">
                <a:latin typeface="Arial"/>
                <a:cs typeface="Arial"/>
              </a:rPr>
              <a:t> </a:t>
            </a:r>
            <a:r>
              <a:rPr lang="es-AR" sz="2400" b="1" spc="-5" dirty="0" smtClean="0">
                <a:latin typeface="Arial"/>
                <a:cs typeface="Arial"/>
              </a:rPr>
              <a:t>INSTALACIO</a:t>
            </a:r>
            <a:r>
              <a:rPr lang="es-AR" sz="2400" b="1" spc="-430" dirty="0" smtClean="0">
                <a:latin typeface="Arial"/>
                <a:cs typeface="Arial"/>
              </a:rPr>
              <a:t> </a:t>
            </a:r>
            <a:r>
              <a:rPr lang="es-AR" sz="2400" b="1" spc="-5" dirty="0" smtClean="0">
                <a:latin typeface="Arial"/>
                <a:cs typeface="Arial"/>
              </a:rPr>
              <a:t>NES</a:t>
            </a:r>
            <a:r>
              <a:rPr lang="es-AR" sz="2400" b="1" spc="430" dirty="0" smtClean="0">
                <a:latin typeface="Arial"/>
                <a:cs typeface="Arial"/>
              </a:rPr>
              <a:t> </a:t>
            </a:r>
            <a:r>
              <a:rPr lang="es-AR" sz="2400" b="1" spc="-5" dirty="0" smtClean="0">
                <a:latin typeface="Arial"/>
                <a:cs typeface="Arial"/>
              </a:rPr>
              <a:t>PEQUEÑAS</a:t>
            </a:r>
            <a:endParaRPr lang="es-AR" sz="2400" dirty="0" smtClean="0">
              <a:latin typeface="Arial"/>
              <a:cs typeface="Arial"/>
            </a:endParaRPr>
          </a:p>
          <a:p>
            <a:pPr marL="433070" marR="222250" indent="-342900" algn="just">
              <a:spcBef>
                <a:spcPts val="400"/>
              </a:spcBef>
              <a:buClr>
                <a:srgbClr val="FC0128"/>
              </a:buClr>
              <a:buSzPct val="75000"/>
              <a:buFont typeface="Wingdings"/>
              <a:buChar char=""/>
              <a:tabLst>
                <a:tab pos="433070" algn="l"/>
                <a:tab pos="433705" algn="l"/>
              </a:tabLst>
            </a:pPr>
            <a:r>
              <a:rPr lang="es-AR" sz="2400" b="1" spc="-5" dirty="0" smtClean="0">
                <a:latin typeface="Arial"/>
                <a:cs typeface="Arial"/>
              </a:rPr>
              <a:t>PARA TRABAJOS DE MANTENIMIENTO DEBE SALIR DE SERVICIO LA FUENTE DE ALIMENTA</a:t>
            </a:r>
            <a:r>
              <a:rPr lang="es-AR" sz="2400" b="1" dirty="0" smtClean="0">
                <a:latin typeface="Arial"/>
                <a:cs typeface="Arial"/>
              </a:rPr>
              <a:t>CION</a:t>
            </a:r>
            <a:endParaRPr lang="es-AR" sz="2400" dirty="0" smtClean="0">
              <a:latin typeface="Arial"/>
              <a:cs typeface="Arial"/>
            </a:endParaRPr>
          </a:p>
          <a:p>
            <a:pPr marL="433070" marR="178435" indent="-342900" algn="just">
              <a:spcBef>
                <a:spcPts val="405"/>
              </a:spcBef>
              <a:buClr>
                <a:srgbClr val="FC0128"/>
              </a:buClr>
              <a:buSzPct val="75000"/>
              <a:buFont typeface="Wingdings"/>
              <a:buChar char=""/>
              <a:tabLst>
                <a:tab pos="433070" algn="l"/>
                <a:tab pos="433705" algn="l"/>
              </a:tabLst>
            </a:pPr>
            <a:r>
              <a:rPr lang="es-AR" sz="2400" b="1" spc="-5" dirty="0" smtClean="0">
                <a:latin typeface="Arial"/>
                <a:cs typeface="Arial"/>
              </a:rPr>
              <a:t>CON SECCIONADORES DE BARRAS SE PUEDE FLEXIBILIZAR </a:t>
            </a:r>
            <a:r>
              <a:rPr lang="es-AR" sz="2400" b="1" dirty="0" smtClean="0">
                <a:latin typeface="Arial"/>
                <a:cs typeface="Arial"/>
              </a:rPr>
              <a:t> </a:t>
            </a:r>
            <a:r>
              <a:rPr lang="es-AR" sz="2400" b="1" spc="-5" dirty="0" smtClean="0">
                <a:latin typeface="Arial"/>
                <a:cs typeface="Arial"/>
              </a:rPr>
              <a:t>LAS</a:t>
            </a:r>
            <a:r>
              <a:rPr lang="es-AR" sz="2400" b="1" spc="-25" dirty="0" smtClean="0">
                <a:latin typeface="Arial"/>
                <a:cs typeface="Arial"/>
              </a:rPr>
              <a:t> </a:t>
            </a:r>
            <a:r>
              <a:rPr lang="es-AR" sz="2400" b="1" spc="-5" dirty="0" smtClean="0">
                <a:latin typeface="Arial"/>
                <a:cs typeface="Arial"/>
              </a:rPr>
              <a:t>TAREAS</a:t>
            </a:r>
            <a:r>
              <a:rPr lang="es-AR" sz="2400" b="1" spc="-25" dirty="0" smtClean="0">
                <a:latin typeface="Arial"/>
                <a:cs typeface="Arial"/>
              </a:rPr>
              <a:t> </a:t>
            </a:r>
            <a:r>
              <a:rPr lang="es-AR" sz="2400" b="1" spc="-5" dirty="0" smtClean="0">
                <a:latin typeface="Arial"/>
                <a:cs typeface="Arial"/>
              </a:rPr>
              <a:t>DE</a:t>
            </a:r>
            <a:r>
              <a:rPr lang="es-AR" sz="2400" b="1" spc="-25" dirty="0" smtClean="0">
                <a:latin typeface="Arial"/>
                <a:cs typeface="Arial"/>
              </a:rPr>
              <a:t> </a:t>
            </a:r>
            <a:r>
              <a:rPr lang="es-AR" sz="2400" b="1" spc="-5" dirty="0" smtClean="0">
                <a:latin typeface="Arial"/>
                <a:cs typeface="Arial"/>
              </a:rPr>
              <a:t>MANTENIMIENTO DE UNA PARTE DE LA INSTALACION</a:t>
            </a:r>
            <a:endParaRPr lang="es-AR" sz="2400" dirty="0" smtClean="0">
              <a:latin typeface="Arial"/>
              <a:cs typeface="Arial"/>
            </a:endParaRPr>
          </a:p>
          <a:p>
            <a:pPr marL="433070" marR="360045" indent="-342900" algn="just">
              <a:spcBef>
                <a:spcPts val="415"/>
              </a:spcBef>
              <a:buClr>
                <a:srgbClr val="FC0128"/>
              </a:buClr>
              <a:buSzPct val="75000"/>
              <a:buFont typeface="Wingdings"/>
              <a:buChar char=""/>
              <a:tabLst>
                <a:tab pos="433705" algn="l"/>
              </a:tabLst>
            </a:pPr>
            <a:r>
              <a:rPr lang="es-AR" sz="2400" b="1" spc="-5" dirty="0" smtClean="0">
                <a:latin typeface="Arial"/>
                <a:cs typeface="Arial"/>
              </a:rPr>
              <a:t>MUY</a:t>
            </a:r>
            <a:r>
              <a:rPr lang="es-AR" sz="2400" b="1" spc="-30" dirty="0" smtClean="0">
                <a:latin typeface="Arial"/>
                <a:cs typeface="Arial"/>
              </a:rPr>
              <a:t> </a:t>
            </a:r>
            <a:r>
              <a:rPr lang="es-AR" sz="2400" b="1" spc="-5" dirty="0" smtClean="0">
                <a:latin typeface="Arial"/>
                <a:cs typeface="Arial"/>
              </a:rPr>
              <a:t>BUENA</a:t>
            </a:r>
            <a:r>
              <a:rPr lang="es-AR" sz="2400" b="1" spc="-30" dirty="0" smtClean="0">
                <a:latin typeface="Arial"/>
                <a:cs typeface="Arial"/>
              </a:rPr>
              <a:t> </a:t>
            </a:r>
            <a:r>
              <a:rPr lang="es-AR" sz="2400" b="1" spc="-5" dirty="0" smtClean="0">
                <a:latin typeface="Arial"/>
                <a:cs typeface="Arial"/>
              </a:rPr>
              <a:t>FACILIDAD</a:t>
            </a:r>
            <a:r>
              <a:rPr lang="es-AR" sz="2400" b="1" spc="-25" dirty="0" smtClean="0">
                <a:latin typeface="Arial"/>
                <a:cs typeface="Arial"/>
              </a:rPr>
              <a:t> </a:t>
            </a:r>
            <a:r>
              <a:rPr lang="es-AR" sz="2400" b="1" spc="-5" dirty="0" smtClean="0">
                <a:latin typeface="Arial"/>
                <a:cs typeface="Arial"/>
              </a:rPr>
              <a:t>PARA </a:t>
            </a:r>
            <a:r>
              <a:rPr lang="es-AR" sz="2400" b="1" spc="-434" dirty="0" smtClean="0">
                <a:latin typeface="Arial"/>
                <a:cs typeface="Arial"/>
              </a:rPr>
              <a:t> </a:t>
            </a:r>
            <a:r>
              <a:rPr lang="es-AR" sz="2400" b="1" spc="-5" dirty="0" smtClean="0">
                <a:latin typeface="Arial"/>
                <a:cs typeface="Arial"/>
              </a:rPr>
              <a:t>AMPLIACION DE LA INSTALA</a:t>
            </a:r>
            <a:r>
              <a:rPr lang="es-AR" sz="2400" b="1" dirty="0" smtClean="0">
                <a:latin typeface="Arial"/>
                <a:cs typeface="Arial"/>
              </a:rPr>
              <a:t>CION</a:t>
            </a:r>
            <a:endParaRPr lang="es-AR" sz="2400" dirty="0">
              <a:latin typeface="Arial"/>
              <a:cs typeface="Arial"/>
            </a:endParaRPr>
          </a:p>
        </p:txBody>
      </p:sp>
    </p:spTree>
  </p:cSld>
  <p:clrMapOvr>
    <a:masterClrMapping/>
  </p:clrMapOvr>
  <p:transition>
    <p:blind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7694169" y="635419"/>
            <a:ext cx="4184903" cy="505267"/>
          </a:xfrm>
          <a:prstGeom prst="rect">
            <a:avLst/>
          </a:prstGeom>
        </p:spPr>
        <p:txBody>
          <a:bodyPr vert="horz" wrap="square" lIns="0" tIns="12700" rIns="0" bIns="0" rtlCol="0">
            <a:spAutoFit/>
          </a:bodyPr>
          <a:lstStyle/>
          <a:p>
            <a:pPr marL="12700">
              <a:spcBef>
                <a:spcPts val="100"/>
              </a:spcBef>
            </a:pPr>
            <a:r>
              <a:rPr sz="3200" b="1" spc="-5" dirty="0">
                <a:solidFill>
                  <a:srgbClr val="0101FF"/>
                </a:solidFill>
                <a:latin typeface="Arial"/>
                <a:cs typeface="Arial"/>
              </a:rPr>
              <a:t>BARRA</a:t>
            </a:r>
            <a:r>
              <a:rPr sz="3200" b="1" spc="-85" dirty="0">
                <a:solidFill>
                  <a:srgbClr val="0101FF"/>
                </a:solidFill>
                <a:latin typeface="Arial"/>
                <a:cs typeface="Arial"/>
              </a:rPr>
              <a:t> </a:t>
            </a:r>
            <a:r>
              <a:rPr sz="3200" b="1" dirty="0">
                <a:solidFill>
                  <a:srgbClr val="0101FF"/>
                </a:solidFill>
                <a:latin typeface="Arial"/>
                <a:cs typeface="Arial"/>
              </a:rPr>
              <a:t>SIMPLE</a:t>
            </a:r>
            <a:endParaRPr sz="3200" dirty="0">
              <a:latin typeface="Arial"/>
              <a:cs typeface="Arial"/>
            </a:endParaRPr>
          </a:p>
        </p:txBody>
      </p:sp>
      <p:sp>
        <p:nvSpPr>
          <p:cNvPr id="28" name="Rectángulo 27"/>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0" name="Imagen 29"/>
          <p:cNvPicPr>
            <a:picLocks noChangeAspect="1"/>
          </p:cNvPicPr>
          <p:nvPr/>
        </p:nvPicPr>
        <p:blipFill>
          <a:blip r:embed="rId3"/>
          <a:stretch>
            <a:fillRect/>
          </a:stretch>
        </p:blipFill>
        <p:spPr>
          <a:xfrm>
            <a:off x="2311400" y="1447800"/>
            <a:ext cx="13487399" cy="7924800"/>
          </a:xfrm>
          <a:prstGeom prst="rect">
            <a:avLst/>
          </a:prstGeom>
        </p:spPr>
      </p:pic>
    </p:spTree>
  </p:cSld>
  <p:clrMapOvr>
    <a:masterClrMapping/>
  </p:clrMapOvr>
  <p:transition>
    <p:blind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18306" y="829177"/>
            <a:ext cx="9829800" cy="505267"/>
          </a:xfrm>
          <a:prstGeom prst="rect">
            <a:avLst/>
          </a:prstGeom>
        </p:spPr>
        <p:txBody>
          <a:bodyPr vert="horz" wrap="square" lIns="0" tIns="12700" rIns="0" bIns="0" rtlCol="0">
            <a:spAutoFit/>
          </a:bodyPr>
          <a:lstStyle/>
          <a:p>
            <a:pPr marL="12700">
              <a:spcBef>
                <a:spcPts val="100"/>
              </a:spcBef>
            </a:pPr>
            <a:r>
              <a:rPr sz="3200" b="1" spc="-5" dirty="0">
                <a:solidFill>
                  <a:srgbClr val="0101FF"/>
                </a:solidFill>
              </a:rPr>
              <a:t>DOBLE</a:t>
            </a:r>
            <a:r>
              <a:rPr sz="3200" b="1" spc="-35" dirty="0">
                <a:solidFill>
                  <a:srgbClr val="0101FF"/>
                </a:solidFill>
              </a:rPr>
              <a:t> </a:t>
            </a:r>
            <a:r>
              <a:rPr sz="3200" b="1" spc="-5" dirty="0">
                <a:solidFill>
                  <a:srgbClr val="0101FF"/>
                </a:solidFill>
              </a:rPr>
              <a:t>BARRA</a:t>
            </a:r>
            <a:r>
              <a:rPr sz="3200" b="1" spc="-30" dirty="0">
                <a:solidFill>
                  <a:srgbClr val="0101FF"/>
                </a:solidFill>
              </a:rPr>
              <a:t> </a:t>
            </a:r>
            <a:r>
              <a:rPr sz="3200" b="1" spc="-5" dirty="0">
                <a:solidFill>
                  <a:srgbClr val="0101FF"/>
                </a:solidFill>
              </a:rPr>
              <a:t>CON</a:t>
            </a:r>
            <a:r>
              <a:rPr sz="3200" b="1" spc="-30" dirty="0">
                <a:solidFill>
                  <a:srgbClr val="0101FF"/>
                </a:solidFill>
              </a:rPr>
              <a:t> </a:t>
            </a:r>
            <a:r>
              <a:rPr sz="3200" b="1" dirty="0">
                <a:solidFill>
                  <a:srgbClr val="0101FF"/>
                </a:solidFill>
              </a:rPr>
              <a:t>ACOPLAMIENTO</a:t>
            </a:r>
            <a:endParaRPr sz="3200" dirty="0"/>
          </a:p>
        </p:txBody>
      </p:sp>
      <p:sp>
        <p:nvSpPr>
          <p:cNvPr id="67" name="Rectángulo 66"/>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66" name="Imagen 65"/>
          <p:cNvPicPr>
            <a:picLocks noChangeAspect="1"/>
          </p:cNvPicPr>
          <p:nvPr/>
        </p:nvPicPr>
        <p:blipFill>
          <a:blip r:embed="rId2"/>
          <a:stretch>
            <a:fillRect/>
          </a:stretch>
        </p:blipFill>
        <p:spPr>
          <a:xfrm>
            <a:off x="1854200" y="1676400"/>
            <a:ext cx="14630400" cy="7162800"/>
          </a:xfrm>
          <a:prstGeom prst="rect">
            <a:avLst/>
          </a:prstGeom>
        </p:spPr>
      </p:pic>
    </p:spTree>
  </p:cSld>
  <p:clrMapOvr>
    <a:masterClrMapping/>
  </p:clrMapOvr>
  <p:transition>
    <p:blind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91020" y="359460"/>
            <a:ext cx="3461341" cy="505267"/>
          </a:xfrm>
          <a:prstGeom prst="rect">
            <a:avLst/>
          </a:prstGeom>
        </p:spPr>
        <p:txBody>
          <a:bodyPr vert="horz" wrap="square" lIns="0" tIns="12700" rIns="0" bIns="0" rtlCol="0">
            <a:spAutoFit/>
          </a:bodyPr>
          <a:lstStyle/>
          <a:p>
            <a:pPr marL="12700">
              <a:spcBef>
                <a:spcPts val="100"/>
              </a:spcBef>
            </a:pPr>
            <a:r>
              <a:rPr sz="3200" b="1" i="1" dirty="0">
                <a:effectLst>
                  <a:outerShdw blurRad="38100" dist="38100" dir="2700000" algn="tl">
                    <a:srgbClr val="000000">
                      <a:alpha val="43137"/>
                    </a:srgbClr>
                  </a:outerShdw>
                </a:effectLst>
                <a:latin typeface="Arial"/>
                <a:cs typeface="Arial"/>
              </a:rPr>
              <a:t>DOBLE</a:t>
            </a:r>
            <a:r>
              <a:rPr sz="3200" b="1" i="1" spc="-90"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BARRA</a:t>
            </a:r>
            <a:endParaRPr sz="3200" dirty="0">
              <a:effectLst>
                <a:outerShdw blurRad="38100" dist="38100" dir="2700000" algn="tl">
                  <a:srgbClr val="000000">
                    <a:alpha val="43137"/>
                  </a:srgbClr>
                </a:outerShdw>
              </a:effectLst>
              <a:latin typeface="Arial"/>
              <a:cs typeface="Arial"/>
            </a:endParaRPr>
          </a:p>
        </p:txBody>
      </p:sp>
      <p:sp>
        <p:nvSpPr>
          <p:cNvPr id="5" name="object 5"/>
          <p:cNvSpPr txBox="1"/>
          <p:nvPr/>
        </p:nvSpPr>
        <p:spPr>
          <a:xfrm>
            <a:off x="1268390" y="924595"/>
            <a:ext cx="14706600" cy="2803332"/>
          </a:xfrm>
          <a:prstGeom prst="rect">
            <a:avLst/>
          </a:prstGeom>
        </p:spPr>
        <p:txBody>
          <a:bodyPr vert="horz" wrap="square" lIns="0" tIns="12700" rIns="0" bIns="0" rtlCol="0">
            <a:spAutoFit/>
          </a:bodyPr>
          <a:lstStyle/>
          <a:p>
            <a:pPr marL="355600" marR="69215" indent="-342900" algn="just">
              <a:spcBef>
                <a:spcPts val="100"/>
              </a:spcBef>
              <a:buClr>
                <a:srgbClr val="FC0128"/>
              </a:buClr>
              <a:buSzPct val="75000"/>
              <a:buFont typeface="Wingdings"/>
              <a:buChar char=""/>
              <a:tabLst>
                <a:tab pos="354965" algn="l"/>
                <a:tab pos="355600" algn="l"/>
              </a:tabLst>
            </a:pPr>
            <a:r>
              <a:rPr sz="2800" b="1" i="1" spc="-5" dirty="0">
                <a:latin typeface="Arial"/>
                <a:cs typeface="Arial"/>
              </a:rPr>
              <a:t>USADA</a:t>
            </a:r>
            <a:r>
              <a:rPr sz="2800" b="1" i="1" spc="-30" dirty="0">
                <a:latin typeface="Arial"/>
                <a:cs typeface="Arial"/>
              </a:rPr>
              <a:t> </a:t>
            </a:r>
            <a:r>
              <a:rPr sz="2800" b="1" i="1" spc="-5" dirty="0">
                <a:latin typeface="Arial"/>
                <a:cs typeface="Arial"/>
              </a:rPr>
              <a:t>EN</a:t>
            </a:r>
            <a:r>
              <a:rPr sz="2800" b="1" i="1" spc="-30" dirty="0">
                <a:latin typeface="Arial"/>
                <a:cs typeface="Arial"/>
              </a:rPr>
              <a:t> </a:t>
            </a:r>
            <a:r>
              <a:rPr sz="2800" b="1" i="1" spc="-5" dirty="0">
                <a:latin typeface="Arial"/>
                <a:cs typeface="Arial"/>
              </a:rPr>
              <a:t>GRANDES</a:t>
            </a:r>
            <a:r>
              <a:rPr sz="2800" b="1" i="1" spc="-25" dirty="0">
                <a:latin typeface="Arial"/>
                <a:cs typeface="Arial"/>
              </a:rPr>
              <a:t> </a:t>
            </a:r>
            <a:r>
              <a:rPr sz="2800" b="1" i="1" spc="-5" dirty="0" smtClean="0">
                <a:latin typeface="Arial"/>
                <a:cs typeface="Arial"/>
              </a:rPr>
              <a:t>INSTALACIONES</a:t>
            </a:r>
            <a:endParaRPr sz="2800" dirty="0">
              <a:latin typeface="Arial"/>
              <a:cs typeface="Arial"/>
            </a:endParaRPr>
          </a:p>
          <a:p>
            <a:pPr marL="355600" marR="100965" indent="-342900" algn="just">
              <a:spcBef>
                <a:spcPts val="400"/>
              </a:spcBef>
              <a:buClr>
                <a:srgbClr val="FC0128"/>
              </a:buClr>
              <a:buSzPct val="75000"/>
              <a:buFont typeface="Wingdings"/>
              <a:buChar char=""/>
              <a:tabLst>
                <a:tab pos="354965" algn="l"/>
                <a:tab pos="355600" algn="l"/>
              </a:tabLst>
            </a:pPr>
            <a:r>
              <a:rPr sz="2800" b="1" i="1" spc="-5" dirty="0">
                <a:latin typeface="Arial"/>
                <a:cs typeface="Arial"/>
              </a:rPr>
              <a:t>LAS LABORES DE</a:t>
            </a:r>
            <a:r>
              <a:rPr sz="2800" b="1" i="1" dirty="0">
                <a:latin typeface="Arial"/>
                <a:cs typeface="Arial"/>
              </a:rPr>
              <a:t> </a:t>
            </a:r>
            <a:r>
              <a:rPr sz="2800" b="1" i="1" spc="-5" dirty="0" smtClean="0">
                <a:latin typeface="Arial"/>
                <a:cs typeface="Arial"/>
              </a:rPr>
              <a:t>MANTENIMIENTO</a:t>
            </a:r>
            <a:r>
              <a:rPr sz="2800" b="1" i="1" spc="-25" dirty="0" smtClean="0">
                <a:latin typeface="Arial"/>
                <a:cs typeface="Arial"/>
              </a:rPr>
              <a:t> </a:t>
            </a:r>
            <a:r>
              <a:rPr sz="2800" b="1" i="1" spc="-5" dirty="0">
                <a:latin typeface="Arial"/>
                <a:cs typeface="Arial"/>
              </a:rPr>
              <a:t>SE</a:t>
            </a:r>
            <a:r>
              <a:rPr sz="2800" b="1" i="1" spc="-25" dirty="0">
                <a:latin typeface="Arial"/>
                <a:cs typeface="Arial"/>
              </a:rPr>
              <a:t> </a:t>
            </a:r>
            <a:r>
              <a:rPr sz="2800" b="1" i="1" spc="-5" dirty="0">
                <a:latin typeface="Arial"/>
                <a:cs typeface="Arial"/>
              </a:rPr>
              <a:t>PUEDEN</a:t>
            </a:r>
            <a:r>
              <a:rPr sz="2800" b="1" i="1" spc="-20" dirty="0">
                <a:latin typeface="Arial"/>
                <a:cs typeface="Arial"/>
              </a:rPr>
              <a:t> </a:t>
            </a:r>
            <a:r>
              <a:rPr sz="2800" b="1" i="1" spc="-5" dirty="0">
                <a:latin typeface="Arial"/>
                <a:cs typeface="Arial"/>
              </a:rPr>
              <a:t>REALIZAR </a:t>
            </a:r>
            <a:r>
              <a:rPr sz="2800" b="1" i="1" spc="-430" dirty="0">
                <a:latin typeface="Arial"/>
                <a:cs typeface="Arial"/>
              </a:rPr>
              <a:t> </a:t>
            </a:r>
            <a:r>
              <a:rPr sz="2800" b="1" i="1" spc="-5" dirty="0">
                <a:latin typeface="Arial"/>
                <a:cs typeface="Arial"/>
              </a:rPr>
              <a:t>SIN INTERRUPCION DE LA </a:t>
            </a:r>
            <a:r>
              <a:rPr sz="2800" b="1" i="1" dirty="0">
                <a:latin typeface="Arial"/>
                <a:cs typeface="Arial"/>
              </a:rPr>
              <a:t> </a:t>
            </a:r>
            <a:r>
              <a:rPr sz="2800" b="1" i="1" spc="-5" dirty="0">
                <a:latin typeface="Arial"/>
                <a:cs typeface="Arial"/>
              </a:rPr>
              <a:t>FUENTE</a:t>
            </a:r>
            <a:r>
              <a:rPr sz="2800" b="1" i="1" spc="-15" dirty="0">
                <a:latin typeface="Arial"/>
                <a:cs typeface="Arial"/>
              </a:rPr>
              <a:t> </a:t>
            </a:r>
            <a:r>
              <a:rPr sz="2800" b="1" i="1" spc="-5" dirty="0">
                <a:latin typeface="Arial"/>
                <a:cs typeface="Arial"/>
              </a:rPr>
              <a:t>DE</a:t>
            </a:r>
            <a:r>
              <a:rPr sz="2800" b="1" i="1" spc="-15" dirty="0">
                <a:latin typeface="Arial"/>
                <a:cs typeface="Arial"/>
              </a:rPr>
              <a:t> </a:t>
            </a:r>
            <a:r>
              <a:rPr sz="2800" b="1" i="1" spc="-5" dirty="0">
                <a:latin typeface="Arial"/>
                <a:cs typeface="Arial"/>
              </a:rPr>
              <a:t>ALIMENTACION</a:t>
            </a:r>
            <a:endParaRPr sz="2800" dirty="0">
              <a:latin typeface="Arial"/>
              <a:cs typeface="Arial"/>
            </a:endParaRPr>
          </a:p>
          <a:p>
            <a:pPr marL="355600" marR="5080" indent="-342900" algn="just">
              <a:spcBef>
                <a:spcPts val="409"/>
              </a:spcBef>
              <a:buClr>
                <a:srgbClr val="FC0128"/>
              </a:buClr>
              <a:buSzPct val="75000"/>
              <a:buFont typeface="Wingdings"/>
              <a:buChar char=""/>
              <a:tabLst>
                <a:tab pos="354965" algn="l"/>
                <a:tab pos="355600" algn="l"/>
              </a:tabLst>
            </a:pPr>
            <a:r>
              <a:rPr sz="2800" b="1" i="1" spc="-5" dirty="0">
                <a:latin typeface="Arial"/>
                <a:cs typeface="Arial"/>
              </a:rPr>
              <a:t>LA SUBESTACION PUEDE </a:t>
            </a:r>
            <a:r>
              <a:rPr sz="2800" b="1" i="1" spc="-5" dirty="0" smtClean="0">
                <a:latin typeface="Arial"/>
                <a:cs typeface="Arial"/>
              </a:rPr>
              <a:t>OPE</a:t>
            </a:r>
            <a:r>
              <a:rPr sz="2800" b="1" i="1" spc="-10" dirty="0" smtClean="0">
                <a:latin typeface="Arial"/>
                <a:cs typeface="Arial"/>
              </a:rPr>
              <a:t>RAR</a:t>
            </a:r>
            <a:r>
              <a:rPr sz="2800" b="1" i="1" spc="-25" dirty="0" smtClean="0">
                <a:latin typeface="Arial"/>
                <a:cs typeface="Arial"/>
              </a:rPr>
              <a:t> </a:t>
            </a:r>
            <a:r>
              <a:rPr sz="2800" b="1" i="1" spc="-10" dirty="0">
                <a:latin typeface="Arial"/>
                <a:cs typeface="Arial"/>
              </a:rPr>
              <a:t>CON</a:t>
            </a:r>
            <a:r>
              <a:rPr sz="2800" b="1" i="1" spc="-25" dirty="0">
                <a:latin typeface="Arial"/>
                <a:cs typeface="Arial"/>
              </a:rPr>
              <a:t> </a:t>
            </a:r>
            <a:r>
              <a:rPr sz="2800" b="1" i="1" spc="-10" dirty="0">
                <a:latin typeface="Arial"/>
                <a:cs typeface="Arial"/>
              </a:rPr>
              <a:t>BARRAS</a:t>
            </a:r>
            <a:r>
              <a:rPr sz="2800" b="1" i="1" spc="-20" dirty="0">
                <a:latin typeface="Arial"/>
                <a:cs typeface="Arial"/>
              </a:rPr>
              <a:t> </a:t>
            </a:r>
            <a:r>
              <a:rPr sz="2800" b="1" i="1" spc="-5" dirty="0">
                <a:latin typeface="Arial"/>
                <a:cs typeface="Arial"/>
              </a:rPr>
              <a:t>SEPARADAS</a:t>
            </a:r>
            <a:endParaRPr sz="2800" dirty="0">
              <a:latin typeface="Arial"/>
              <a:cs typeface="Arial"/>
            </a:endParaRPr>
          </a:p>
          <a:p>
            <a:pPr marL="355600" marR="80010"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5" dirty="0">
                <a:latin typeface="Arial"/>
                <a:cs typeface="Arial"/>
              </a:rPr>
              <a:t> </a:t>
            </a:r>
            <a:r>
              <a:rPr sz="2800" b="1" i="1" spc="-5" dirty="0">
                <a:latin typeface="Arial"/>
                <a:cs typeface="Arial"/>
              </a:rPr>
              <a:t>PARA</a:t>
            </a:r>
            <a:r>
              <a:rPr sz="2800" b="1" i="1" spc="-25" dirty="0">
                <a:latin typeface="Arial"/>
                <a:cs typeface="Arial"/>
              </a:rPr>
              <a:t> </a:t>
            </a:r>
            <a:r>
              <a:rPr sz="2800" b="1" i="1" spc="-5" dirty="0">
                <a:latin typeface="Arial"/>
                <a:cs typeface="Arial"/>
              </a:rPr>
              <a:t>EL </a:t>
            </a:r>
            <a:r>
              <a:rPr sz="2800" b="1" i="1" spc="-430" dirty="0">
                <a:latin typeface="Arial"/>
                <a:cs typeface="Arial"/>
              </a:rPr>
              <a:t> </a:t>
            </a:r>
            <a:r>
              <a:rPr sz="2800" b="1" i="1" spc="-5" dirty="0">
                <a:latin typeface="Arial"/>
                <a:cs typeface="Arial"/>
              </a:rPr>
              <a:t>MANTENIMIENTO</a:t>
            </a:r>
            <a:endParaRPr sz="2800" dirty="0">
              <a:latin typeface="Arial"/>
              <a:cs typeface="Arial"/>
            </a:endParaRPr>
          </a:p>
          <a:p>
            <a:pPr marL="355600" marR="120014"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BUENA FACILIDAD PARA </a:t>
            </a:r>
            <a:r>
              <a:rPr sz="2800" b="1" i="1" spc="-5" dirty="0" smtClean="0">
                <a:latin typeface="Arial"/>
                <a:cs typeface="Arial"/>
              </a:rPr>
              <a:t>AMPLIACION</a:t>
            </a:r>
            <a:r>
              <a:rPr sz="2800" b="1" i="1" spc="-15" dirty="0" smtClean="0">
                <a:latin typeface="Arial"/>
                <a:cs typeface="Arial"/>
              </a:rPr>
              <a:t> </a:t>
            </a:r>
            <a:r>
              <a:rPr sz="2800" b="1" i="1" spc="-5" dirty="0">
                <a:latin typeface="Arial"/>
                <a:cs typeface="Arial"/>
              </a:rPr>
              <a:t>DE</a:t>
            </a:r>
            <a:r>
              <a:rPr sz="2800" b="1" i="1" spc="-20" dirty="0">
                <a:latin typeface="Arial"/>
                <a:cs typeface="Arial"/>
              </a:rPr>
              <a:t> </a:t>
            </a:r>
            <a:r>
              <a:rPr sz="2800" b="1" i="1" spc="-5" dirty="0">
                <a:latin typeface="Arial"/>
                <a:cs typeface="Arial"/>
              </a:rPr>
              <a:t>LA</a:t>
            </a:r>
            <a:r>
              <a:rPr sz="2800" b="1" i="1" spc="-20" dirty="0">
                <a:latin typeface="Arial"/>
                <a:cs typeface="Arial"/>
              </a:rPr>
              <a:t> </a:t>
            </a:r>
            <a:r>
              <a:rPr sz="2800" b="1" i="1" spc="-5" dirty="0">
                <a:latin typeface="Arial"/>
                <a:cs typeface="Arial"/>
              </a:rPr>
              <a:t>INSTALACION</a:t>
            </a:r>
            <a:endParaRPr sz="2800" dirty="0">
              <a:latin typeface="Arial"/>
              <a:cs typeface="Arial"/>
            </a:endParaRPr>
          </a:p>
        </p:txBody>
      </p:sp>
      <p:grpSp>
        <p:nvGrpSpPr>
          <p:cNvPr id="6" name="object 6"/>
          <p:cNvGrpSpPr/>
          <p:nvPr/>
        </p:nvGrpSpPr>
        <p:grpSpPr>
          <a:xfrm>
            <a:off x="3987800" y="3727927"/>
            <a:ext cx="9220200" cy="5894227"/>
            <a:chOff x="4607305" y="2016505"/>
            <a:chExt cx="4238625" cy="4135754"/>
          </a:xfrm>
        </p:grpSpPr>
        <p:pic>
          <p:nvPicPr>
            <p:cNvPr id="7" name="object 7"/>
            <p:cNvPicPr/>
            <p:nvPr/>
          </p:nvPicPr>
          <p:blipFill>
            <a:blip r:embed="rId2" cstate="print"/>
            <a:stretch>
              <a:fillRect/>
            </a:stretch>
          </p:blipFill>
          <p:spPr>
            <a:xfrm>
              <a:off x="4607305" y="2016505"/>
              <a:ext cx="4238244" cy="1562100"/>
            </a:xfrm>
            <a:prstGeom prst="rect">
              <a:avLst/>
            </a:prstGeom>
          </p:spPr>
        </p:pic>
        <p:pic>
          <p:nvPicPr>
            <p:cNvPr id="8" name="object 8"/>
            <p:cNvPicPr/>
            <p:nvPr/>
          </p:nvPicPr>
          <p:blipFill>
            <a:blip r:embed="rId2" cstate="print"/>
            <a:stretch>
              <a:fillRect/>
            </a:stretch>
          </p:blipFill>
          <p:spPr>
            <a:xfrm>
              <a:off x="4607305" y="3578605"/>
              <a:ext cx="4238244" cy="1562861"/>
            </a:xfrm>
            <a:prstGeom prst="rect">
              <a:avLst/>
            </a:prstGeom>
          </p:spPr>
        </p:pic>
        <p:pic>
          <p:nvPicPr>
            <p:cNvPr id="9" name="object 9"/>
            <p:cNvPicPr/>
            <p:nvPr/>
          </p:nvPicPr>
          <p:blipFill>
            <a:blip r:embed="rId3" cstate="print"/>
            <a:stretch>
              <a:fillRect/>
            </a:stretch>
          </p:blipFill>
          <p:spPr>
            <a:xfrm>
              <a:off x="4607305" y="5141467"/>
              <a:ext cx="4238244" cy="1010411"/>
            </a:xfrm>
            <a:prstGeom prst="rect">
              <a:avLst/>
            </a:prstGeom>
          </p:spPr>
        </p:pic>
        <p:sp>
          <p:nvSpPr>
            <p:cNvPr id="10" name="object 10"/>
            <p:cNvSpPr/>
            <p:nvPr/>
          </p:nvSpPr>
          <p:spPr>
            <a:xfrm>
              <a:off x="5290819" y="4525772"/>
              <a:ext cx="260985" cy="1435735"/>
            </a:xfrm>
            <a:custGeom>
              <a:avLst/>
              <a:gdLst/>
              <a:ahLst/>
              <a:cxnLst/>
              <a:rect l="l" t="t" r="r" b="b"/>
              <a:pathLst>
                <a:path w="260985" h="1435735">
                  <a:moveTo>
                    <a:pt x="144779" y="0"/>
                  </a:moveTo>
                  <a:lnTo>
                    <a:pt x="144779" y="160781"/>
                  </a:lnTo>
                </a:path>
                <a:path w="260985" h="1435735">
                  <a:moveTo>
                    <a:pt x="86105" y="160782"/>
                  </a:moveTo>
                  <a:lnTo>
                    <a:pt x="203453" y="160781"/>
                  </a:lnTo>
                </a:path>
                <a:path w="260985" h="1435735">
                  <a:moveTo>
                    <a:pt x="57150" y="182880"/>
                  </a:moveTo>
                  <a:lnTo>
                    <a:pt x="144779" y="320801"/>
                  </a:lnTo>
                </a:path>
                <a:path w="260985" h="1435735">
                  <a:moveTo>
                    <a:pt x="144779" y="320801"/>
                  </a:moveTo>
                  <a:lnTo>
                    <a:pt x="144779" y="435101"/>
                  </a:lnTo>
                </a:path>
                <a:path w="260985" h="1435735">
                  <a:moveTo>
                    <a:pt x="144779" y="733805"/>
                  </a:moveTo>
                  <a:lnTo>
                    <a:pt x="144779" y="848105"/>
                  </a:lnTo>
                </a:path>
                <a:path w="260985" h="1435735">
                  <a:moveTo>
                    <a:pt x="260603" y="801624"/>
                  </a:moveTo>
                  <a:lnTo>
                    <a:pt x="0" y="801624"/>
                  </a:lnTo>
                </a:path>
                <a:path w="260985" h="1435735">
                  <a:moveTo>
                    <a:pt x="144779" y="413003"/>
                  </a:moveTo>
                  <a:lnTo>
                    <a:pt x="144779" y="573024"/>
                  </a:lnTo>
                </a:path>
                <a:path w="260985" h="1435735">
                  <a:moveTo>
                    <a:pt x="57150" y="595122"/>
                  </a:moveTo>
                  <a:lnTo>
                    <a:pt x="144779" y="733805"/>
                  </a:lnTo>
                </a:path>
                <a:path w="260985" h="1435735">
                  <a:moveTo>
                    <a:pt x="0" y="505206"/>
                  </a:moveTo>
                  <a:lnTo>
                    <a:pt x="260603" y="505205"/>
                  </a:lnTo>
                </a:path>
                <a:path w="260985" h="1435735">
                  <a:moveTo>
                    <a:pt x="260603" y="505205"/>
                  </a:moveTo>
                  <a:lnTo>
                    <a:pt x="260603" y="801624"/>
                  </a:lnTo>
                </a:path>
                <a:path w="260985" h="1435735">
                  <a:moveTo>
                    <a:pt x="0" y="801624"/>
                  </a:moveTo>
                  <a:lnTo>
                    <a:pt x="0" y="505206"/>
                  </a:lnTo>
                </a:path>
                <a:path w="260985" h="1435735">
                  <a:moveTo>
                    <a:pt x="144779" y="823722"/>
                  </a:moveTo>
                  <a:lnTo>
                    <a:pt x="144780" y="984503"/>
                  </a:lnTo>
                </a:path>
                <a:path w="260985" h="1435735">
                  <a:moveTo>
                    <a:pt x="86106" y="984504"/>
                  </a:moveTo>
                  <a:lnTo>
                    <a:pt x="203454" y="984503"/>
                  </a:lnTo>
                </a:path>
                <a:path w="260985" h="1435735">
                  <a:moveTo>
                    <a:pt x="57150" y="1006602"/>
                  </a:moveTo>
                  <a:lnTo>
                    <a:pt x="144780" y="1144524"/>
                  </a:lnTo>
                </a:path>
                <a:path w="260985" h="1435735">
                  <a:moveTo>
                    <a:pt x="144780" y="1144524"/>
                  </a:moveTo>
                  <a:lnTo>
                    <a:pt x="144780" y="1258824"/>
                  </a:lnTo>
                </a:path>
                <a:path w="260985" h="1435735">
                  <a:moveTo>
                    <a:pt x="144780" y="1214627"/>
                  </a:moveTo>
                  <a:lnTo>
                    <a:pt x="144780" y="1435607"/>
                  </a:lnTo>
                </a:path>
              </a:pathLst>
            </a:custGeom>
            <a:ln w="19050">
              <a:solidFill>
                <a:srgbClr val="0000FF"/>
              </a:solidFill>
            </a:ln>
          </p:spPr>
          <p:txBody>
            <a:bodyPr wrap="square" lIns="0" tIns="0" rIns="0" bIns="0" rtlCol="0"/>
            <a:lstStyle/>
            <a:p>
              <a:endParaRPr/>
            </a:p>
          </p:txBody>
        </p:sp>
        <p:sp>
          <p:nvSpPr>
            <p:cNvPr id="11" name="object 11"/>
            <p:cNvSpPr/>
            <p:nvPr/>
          </p:nvSpPr>
          <p:spPr>
            <a:xfrm>
              <a:off x="5373877" y="5959855"/>
              <a:ext cx="124460" cy="123825"/>
            </a:xfrm>
            <a:custGeom>
              <a:avLst/>
              <a:gdLst/>
              <a:ahLst/>
              <a:cxnLst/>
              <a:rect l="l" t="t" r="r" b="b"/>
              <a:pathLst>
                <a:path w="124460" h="123825">
                  <a:moveTo>
                    <a:pt x="124206" y="0"/>
                  </a:moveTo>
                  <a:lnTo>
                    <a:pt x="0" y="0"/>
                  </a:lnTo>
                  <a:lnTo>
                    <a:pt x="61722" y="123444"/>
                  </a:lnTo>
                  <a:lnTo>
                    <a:pt x="124206" y="0"/>
                  </a:lnTo>
                  <a:close/>
                </a:path>
              </a:pathLst>
            </a:custGeom>
            <a:solidFill>
              <a:srgbClr val="0000FF"/>
            </a:solidFill>
          </p:spPr>
          <p:txBody>
            <a:bodyPr wrap="square" lIns="0" tIns="0" rIns="0" bIns="0" rtlCol="0"/>
            <a:lstStyle/>
            <a:p>
              <a:endParaRPr/>
            </a:p>
          </p:txBody>
        </p:sp>
        <p:sp>
          <p:nvSpPr>
            <p:cNvPr id="12" name="object 12"/>
            <p:cNvSpPr/>
            <p:nvPr/>
          </p:nvSpPr>
          <p:spPr>
            <a:xfrm>
              <a:off x="6956551" y="4525772"/>
              <a:ext cx="260350" cy="1435735"/>
            </a:xfrm>
            <a:custGeom>
              <a:avLst/>
              <a:gdLst/>
              <a:ahLst/>
              <a:cxnLst/>
              <a:rect l="l" t="t" r="r" b="b"/>
              <a:pathLst>
                <a:path w="260350" h="1435735">
                  <a:moveTo>
                    <a:pt x="144018" y="0"/>
                  </a:moveTo>
                  <a:lnTo>
                    <a:pt x="144018" y="160781"/>
                  </a:lnTo>
                </a:path>
                <a:path w="260350" h="1435735">
                  <a:moveTo>
                    <a:pt x="85344" y="160781"/>
                  </a:moveTo>
                  <a:lnTo>
                    <a:pt x="202692" y="160781"/>
                  </a:lnTo>
                </a:path>
                <a:path w="260350" h="1435735">
                  <a:moveTo>
                    <a:pt x="57150" y="182879"/>
                  </a:moveTo>
                  <a:lnTo>
                    <a:pt x="144018" y="320801"/>
                  </a:lnTo>
                </a:path>
                <a:path w="260350" h="1435735">
                  <a:moveTo>
                    <a:pt x="144018" y="320801"/>
                  </a:moveTo>
                  <a:lnTo>
                    <a:pt x="144018" y="435101"/>
                  </a:lnTo>
                </a:path>
                <a:path w="260350" h="1435735">
                  <a:moveTo>
                    <a:pt x="144018" y="733805"/>
                  </a:moveTo>
                  <a:lnTo>
                    <a:pt x="144018" y="848105"/>
                  </a:lnTo>
                </a:path>
                <a:path w="260350" h="1435735">
                  <a:moveTo>
                    <a:pt x="259842" y="801624"/>
                  </a:moveTo>
                  <a:lnTo>
                    <a:pt x="0" y="801624"/>
                  </a:lnTo>
                </a:path>
                <a:path w="260350" h="1435735">
                  <a:moveTo>
                    <a:pt x="144018" y="413003"/>
                  </a:moveTo>
                  <a:lnTo>
                    <a:pt x="144018" y="573024"/>
                  </a:lnTo>
                </a:path>
                <a:path w="260350" h="1435735">
                  <a:moveTo>
                    <a:pt x="57150" y="595122"/>
                  </a:moveTo>
                  <a:lnTo>
                    <a:pt x="144018" y="733805"/>
                  </a:lnTo>
                </a:path>
                <a:path w="260350" h="1435735">
                  <a:moveTo>
                    <a:pt x="0" y="505205"/>
                  </a:moveTo>
                  <a:lnTo>
                    <a:pt x="259842" y="505205"/>
                  </a:lnTo>
                </a:path>
                <a:path w="260350" h="1435735">
                  <a:moveTo>
                    <a:pt x="259842" y="505205"/>
                  </a:moveTo>
                  <a:lnTo>
                    <a:pt x="259842" y="801624"/>
                  </a:lnTo>
                </a:path>
                <a:path w="260350" h="1435735">
                  <a:moveTo>
                    <a:pt x="0" y="801624"/>
                  </a:moveTo>
                  <a:lnTo>
                    <a:pt x="0" y="505205"/>
                  </a:lnTo>
                </a:path>
                <a:path w="260350" h="1435735">
                  <a:moveTo>
                    <a:pt x="144018" y="823722"/>
                  </a:moveTo>
                  <a:lnTo>
                    <a:pt x="144018" y="984503"/>
                  </a:lnTo>
                </a:path>
                <a:path w="260350" h="1435735">
                  <a:moveTo>
                    <a:pt x="85344" y="984503"/>
                  </a:moveTo>
                  <a:lnTo>
                    <a:pt x="202692" y="984503"/>
                  </a:lnTo>
                </a:path>
                <a:path w="260350" h="1435735">
                  <a:moveTo>
                    <a:pt x="57150" y="1006601"/>
                  </a:moveTo>
                  <a:lnTo>
                    <a:pt x="144018" y="1144524"/>
                  </a:lnTo>
                </a:path>
                <a:path w="260350" h="1435735">
                  <a:moveTo>
                    <a:pt x="144018" y="1144524"/>
                  </a:moveTo>
                  <a:lnTo>
                    <a:pt x="144018" y="1258824"/>
                  </a:lnTo>
                </a:path>
                <a:path w="260350" h="1435735">
                  <a:moveTo>
                    <a:pt x="144018" y="1214627"/>
                  </a:moveTo>
                  <a:lnTo>
                    <a:pt x="144018" y="1435607"/>
                  </a:lnTo>
                </a:path>
              </a:pathLst>
            </a:custGeom>
            <a:ln w="19050">
              <a:solidFill>
                <a:srgbClr val="0000FF"/>
              </a:solidFill>
            </a:ln>
          </p:spPr>
          <p:txBody>
            <a:bodyPr wrap="square" lIns="0" tIns="0" rIns="0" bIns="0" rtlCol="0"/>
            <a:lstStyle/>
            <a:p>
              <a:endParaRPr/>
            </a:p>
          </p:txBody>
        </p:sp>
        <p:sp>
          <p:nvSpPr>
            <p:cNvPr id="13" name="object 13"/>
            <p:cNvSpPr/>
            <p:nvPr/>
          </p:nvSpPr>
          <p:spPr>
            <a:xfrm>
              <a:off x="7038848" y="5959855"/>
              <a:ext cx="124460" cy="123825"/>
            </a:xfrm>
            <a:custGeom>
              <a:avLst/>
              <a:gdLst/>
              <a:ahLst/>
              <a:cxnLst/>
              <a:rect l="l" t="t" r="r" b="b"/>
              <a:pathLst>
                <a:path w="124459" h="123825">
                  <a:moveTo>
                    <a:pt x="124205" y="0"/>
                  </a:moveTo>
                  <a:lnTo>
                    <a:pt x="0" y="0"/>
                  </a:lnTo>
                  <a:lnTo>
                    <a:pt x="62483" y="123444"/>
                  </a:lnTo>
                  <a:lnTo>
                    <a:pt x="124205" y="0"/>
                  </a:lnTo>
                  <a:close/>
                </a:path>
              </a:pathLst>
            </a:custGeom>
            <a:solidFill>
              <a:srgbClr val="0000FF"/>
            </a:solidFill>
          </p:spPr>
          <p:txBody>
            <a:bodyPr wrap="square" lIns="0" tIns="0" rIns="0" bIns="0" rtlCol="0"/>
            <a:lstStyle/>
            <a:p>
              <a:endParaRPr/>
            </a:p>
          </p:txBody>
        </p:sp>
        <p:sp>
          <p:nvSpPr>
            <p:cNvPr id="14" name="object 14"/>
            <p:cNvSpPr/>
            <p:nvPr/>
          </p:nvSpPr>
          <p:spPr>
            <a:xfrm>
              <a:off x="5443219" y="2418079"/>
              <a:ext cx="451484" cy="1306195"/>
            </a:xfrm>
            <a:custGeom>
              <a:avLst/>
              <a:gdLst/>
              <a:ahLst/>
              <a:cxnLst/>
              <a:rect l="l" t="t" r="r" b="b"/>
              <a:pathLst>
                <a:path w="451485" h="1306195">
                  <a:moveTo>
                    <a:pt x="58674" y="1306067"/>
                  </a:moveTo>
                  <a:lnTo>
                    <a:pt x="58674" y="1146047"/>
                  </a:lnTo>
                </a:path>
                <a:path w="451485" h="1306195">
                  <a:moveTo>
                    <a:pt x="115824" y="1146047"/>
                  </a:moveTo>
                  <a:lnTo>
                    <a:pt x="0" y="1146047"/>
                  </a:lnTo>
                </a:path>
                <a:path w="451485" h="1306195">
                  <a:moveTo>
                    <a:pt x="144779" y="1099565"/>
                  </a:moveTo>
                  <a:lnTo>
                    <a:pt x="58674" y="961643"/>
                  </a:lnTo>
                </a:path>
                <a:path w="451485" h="1306195">
                  <a:moveTo>
                    <a:pt x="58674" y="983741"/>
                  </a:moveTo>
                  <a:lnTo>
                    <a:pt x="58674" y="869441"/>
                  </a:lnTo>
                </a:path>
                <a:path w="451485" h="1306195">
                  <a:moveTo>
                    <a:pt x="190500" y="480821"/>
                  </a:moveTo>
                  <a:lnTo>
                    <a:pt x="451103" y="480821"/>
                  </a:lnTo>
                </a:path>
                <a:path w="451485" h="1306195">
                  <a:moveTo>
                    <a:pt x="308609" y="869441"/>
                  </a:moveTo>
                  <a:lnTo>
                    <a:pt x="308609" y="709421"/>
                  </a:lnTo>
                </a:path>
                <a:path w="451485" h="1306195">
                  <a:moveTo>
                    <a:pt x="308609" y="550163"/>
                  </a:moveTo>
                  <a:lnTo>
                    <a:pt x="308609" y="435863"/>
                  </a:lnTo>
                </a:path>
                <a:path w="451485" h="1306195">
                  <a:moveTo>
                    <a:pt x="190500" y="777239"/>
                  </a:moveTo>
                  <a:lnTo>
                    <a:pt x="190500" y="482345"/>
                  </a:lnTo>
                </a:path>
                <a:path w="451485" h="1306195">
                  <a:moveTo>
                    <a:pt x="393953" y="661415"/>
                  </a:moveTo>
                  <a:lnTo>
                    <a:pt x="308609" y="523493"/>
                  </a:lnTo>
                </a:path>
                <a:path w="451485" h="1306195">
                  <a:moveTo>
                    <a:pt x="451103" y="480821"/>
                  </a:moveTo>
                  <a:lnTo>
                    <a:pt x="451103" y="777239"/>
                  </a:lnTo>
                </a:path>
                <a:path w="451485" h="1306195">
                  <a:moveTo>
                    <a:pt x="308609" y="434339"/>
                  </a:moveTo>
                  <a:lnTo>
                    <a:pt x="308609" y="274319"/>
                  </a:lnTo>
                </a:path>
                <a:path w="451485" h="1306195">
                  <a:moveTo>
                    <a:pt x="365759" y="274319"/>
                  </a:moveTo>
                  <a:lnTo>
                    <a:pt x="249174" y="274319"/>
                  </a:lnTo>
                </a:path>
                <a:path w="451485" h="1306195">
                  <a:moveTo>
                    <a:pt x="393953" y="230124"/>
                  </a:moveTo>
                  <a:lnTo>
                    <a:pt x="308609" y="91439"/>
                  </a:lnTo>
                </a:path>
                <a:path w="451485" h="1306195">
                  <a:moveTo>
                    <a:pt x="308609" y="114300"/>
                  </a:moveTo>
                  <a:lnTo>
                    <a:pt x="308609" y="0"/>
                  </a:lnTo>
                </a:path>
              </a:pathLst>
            </a:custGeom>
            <a:ln w="19050">
              <a:solidFill>
                <a:srgbClr val="0000FF"/>
              </a:solidFill>
            </a:ln>
          </p:spPr>
          <p:txBody>
            <a:bodyPr wrap="square" lIns="0" tIns="0" rIns="0" bIns="0" rtlCol="0"/>
            <a:lstStyle/>
            <a:p>
              <a:endParaRPr/>
            </a:p>
          </p:txBody>
        </p:sp>
        <p:sp>
          <p:nvSpPr>
            <p:cNvPr id="15" name="object 15"/>
            <p:cNvSpPr/>
            <p:nvPr/>
          </p:nvSpPr>
          <p:spPr>
            <a:xfrm>
              <a:off x="5548375" y="2120899"/>
              <a:ext cx="405130" cy="299085"/>
            </a:xfrm>
            <a:custGeom>
              <a:avLst/>
              <a:gdLst/>
              <a:ahLst/>
              <a:cxnLst/>
              <a:rect l="l" t="t" r="r" b="b"/>
              <a:pathLst>
                <a:path w="405129" h="299085">
                  <a:moveTo>
                    <a:pt x="404622" y="149351"/>
                  </a:moveTo>
                  <a:lnTo>
                    <a:pt x="397386" y="109449"/>
                  </a:lnTo>
                  <a:lnTo>
                    <a:pt x="376964" y="73716"/>
                  </a:lnTo>
                  <a:lnTo>
                    <a:pt x="345281" y="43529"/>
                  </a:lnTo>
                  <a:lnTo>
                    <a:pt x="304263" y="20263"/>
                  </a:lnTo>
                  <a:lnTo>
                    <a:pt x="255837" y="5295"/>
                  </a:lnTo>
                  <a:lnTo>
                    <a:pt x="201929" y="0"/>
                  </a:lnTo>
                  <a:lnTo>
                    <a:pt x="148078" y="5295"/>
                  </a:lnTo>
                  <a:lnTo>
                    <a:pt x="99793" y="20263"/>
                  </a:lnTo>
                  <a:lnTo>
                    <a:pt x="58959" y="43529"/>
                  </a:lnTo>
                  <a:lnTo>
                    <a:pt x="27460" y="73716"/>
                  </a:lnTo>
                  <a:lnTo>
                    <a:pt x="7179" y="109449"/>
                  </a:lnTo>
                  <a:lnTo>
                    <a:pt x="0" y="149351"/>
                  </a:lnTo>
                  <a:lnTo>
                    <a:pt x="7179" y="188990"/>
                  </a:lnTo>
                  <a:lnTo>
                    <a:pt x="27460" y="224648"/>
                  </a:lnTo>
                  <a:lnTo>
                    <a:pt x="58959" y="254888"/>
                  </a:lnTo>
                  <a:lnTo>
                    <a:pt x="99793" y="278271"/>
                  </a:lnTo>
                  <a:lnTo>
                    <a:pt x="148078" y="293355"/>
                  </a:lnTo>
                  <a:lnTo>
                    <a:pt x="201929" y="298703"/>
                  </a:lnTo>
                  <a:lnTo>
                    <a:pt x="255837" y="293355"/>
                  </a:lnTo>
                  <a:lnTo>
                    <a:pt x="304263" y="278271"/>
                  </a:lnTo>
                  <a:lnTo>
                    <a:pt x="345281" y="254888"/>
                  </a:lnTo>
                  <a:lnTo>
                    <a:pt x="376964" y="224648"/>
                  </a:lnTo>
                  <a:lnTo>
                    <a:pt x="397386" y="188990"/>
                  </a:lnTo>
                  <a:lnTo>
                    <a:pt x="404622" y="149351"/>
                  </a:lnTo>
                  <a:close/>
                </a:path>
              </a:pathLst>
            </a:custGeom>
            <a:ln w="19050">
              <a:solidFill>
                <a:srgbClr val="0000FF"/>
              </a:solidFill>
            </a:ln>
          </p:spPr>
          <p:txBody>
            <a:bodyPr wrap="square" lIns="0" tIns="0" rIns="0" bIns="0" rtlCol="0"/>
            <a:lstStyle/>
            <a:p>
              <a:endParaRPr/>
            </a:p>
          </p:txBody>
        </p:sp>
        <p:sp>
          <p:nvSpPr>
            <p:cNvPr id="16" name="object 16"/>
            <p:cNvSpPr/>
            <p:nvPr/>
          </p:nvSpPr>
          <p:spPr>
            <a:xfrm>
              <a:off x="5605525" y="3171697"/>
              <a:ext cx="260985" cy="0"/>
            </a:xfrm>
            <a:custGeom>
              <a:avLst/>
              <a:gdLst/>
              <a:ahLst/>
              <a:cxnLst/>
              <a:rect l="l" t="t" r="r" b="b"/>
              <a:pathLst>
                <a:path w="260985">
                  <a:moveTo>
                    <a:pt x="0" y="0"/>
                  </a:moveTo>
                  <a:lnTo>
                    <a:pt x="260603" y="0"/>
                  </a:lnTo>
                </a:path>
              </a:pathLst>
            </a:custGeom>
            <a:ln w="19050">
              <a:solidFill>
                <a:srgbClr val="0000FF"/>
              </a:solidFill>
            </a:ln>
          </p:spPr>
          <p:txBody>
            <a:bodyPr wrap="square" lIns="0" tIns="0" rIns="0" bIns="0" rtlCol="0"/>
            <a:lstStyle/>
            <a:p>
              <a:endParaRPr/>
            </a:p>
          </p:txBody>
        </p:sp>
        <p:pic>
          <p:nvPicPr>
            <p:cNvPr id="17" name="object 17"/>
            <p:cNvPicPr/>
            <p:nvPr/>
          </p:nvPicPr>
          <p:blipFill>
            <a:blip r:embed="rId4" cstate="print"/>
            <a:stretch>
              <a:fillRect/>
            </a:stretch>
          </p:blipFill>
          <p:spPr>
            <a:xfrm>
              <a:off x="4710175" y="3819398"/>
              <a:ext cx="161544" cy="208025"/>
            </a:xfrm>
            <a:prstGeom prst="rect">
              <a:avLst/>
            </a:prstGeom>
          </p:spPr>
        </p:pic>
        <p:pic>
          <p:nvPicPr>
            <p:cNvPr id="18" name="object 18"/>
            <p:cNvPicPr/>
            <p:nvPr/>
          </p:nvPicPr>
          <p:blipFill>
            <a:blip r:embed="rId5" cstate="print"/>
            <a:stretch>
              <a:fillRect/>
            </a:stretch>
          </p:blipFill>
          <p:spPr>
            <a:xfrm>
              <a:off x="4707127" y="3419347"/>
              <a:ext cx="161544" cy="206501"/>
            </a:xfrm>
            <a:prstGeom prst="rect">
              <a:avLst/>
            </a:prstGeom>
          </p:spPr>
        </p:pic>
        <p:sp>
          <p:nvSpPr>
            <p:cNvPr id="19" name="object 19"/>
            <p:cNvSpPr/>
            <p:nvPr/>
          </p:nvSpPr>
          <p:spPr>
            <a:xfrm>
              <a:off x="4714747" y="3170173"/>
              <a:ext cx="4036060" cy="1355725"/>
            </a:xfrm>
            <a:custGeom>
              <a:avLst/>
              <a:gdLst/>
              <a:ahLst/>
              <a:cxnLst/>
              <a:rect l="l" t="t" r="r" b="b"/>
              <a:pathLst>
                <a:path w="4036059" h="1355725">
                  <a:moveTo>
                    <a:pt x="1339596" y="537972"/>
                  </a:moveTo>
                  <a:lnTo>
                    <a:pt x="1339596" y="377951"/>
                  </a:lnTo>
                </a:path>
                <a:path w="4036059" h="1355725">
                  <a:moveTo>
                    <a:pt x="1396746" y="377951"/>
                  </a:moveTo>
                  <a:lnTo>
                    <a:pt x="1280922" y="377951"/>
                  </a:lnTo>
                </a:path>
                <a:path w="4036059" h="1355725">
                  <a:moveTo>
                    <a:pt x="1425702" y="331470"/>
                  </a:moveTo>
                  <a:lnTo>
                    <a:pt x="1339596" y="195072"/>
                  </a:lnTo>
                </a:path>
                <a:path w="4036059" h="1355725">
                  <a:moveTo>
                    <a:pt x="1339596" y="217170"/>
                  </a:moveTo>
                  <a:lnTo>
                    <a:pt x="1339596" y="102870"/>
                  </a:lnTo>
                </a:path>
                <a:path w="4036059" h="1355725">
                  <a:moveTo>
                    <a:pt x="768096" y="102870"/>
                  </a:moveTo>
                  <a:lnTo>
                    <a:pt x="1344929" y="102870"/>
                  </a:lnTo>
                </a:path>
                <a:path w="4036059" h="1355725">
                  <a:moveTo>
                    <a:pt x="0" y="553974"/>
                  </a:moveTo>
                  <a:lnTo>
                    <a:pt x="4035552" y="553974"/>
                  </a:lnTo>
                </a:path>
                <a:path w="4036059" h="1355725">
                  <a:moveTo>
                    <a:pt x="0" y="905256"/>
                  </a:moveTo>
                  <a:lnTo>
                    <a:pt x="4035552" y="905255"/>
                  </a:lnTo>
                </a:path>
                <a:path w="4036059" h="1355725">
                  <a:moveTo>
                    <a:pt x="3009900" y="100584"/>
                  </a:moveTo>
                  <a:lnTo>
                    <a:pt x="3219450" y="112775"/>
                  </a:lnTo>
                </a:path>
                <a:path w="4036059" h="1355725">
                  <a:moveTo>
                    <a:pt x="3132581" y="204977"/>
                  </a:moveTo>
                  <a:lnTo>
                    <a:pt x="3134868" y="0"/>
                  </a:lnTo>
                </a:path>
                <a:path w="4036059" h="1355725">
                  <a:moveTo>
                    <a:pt x="3630929" y="118872"/>
                  </a:moveTo>
                  <a:lnTo>
                    <a:pt x="3425952" y="116586"/>
                  </a:lnTo>
                </a:path>
                <a:path w="4036059" h="1355725">
                  <a:moveTo>
                    <a:pt x="3397757" y="48767"/>
                  </a:moveTo>
                  <a:lnTo>
                    <a:pt x="3220974" y="115062"/>
                  </a:lnTo>
                </a:path>
                <a:path w="4036059" h="1355725">
                  <a:moveTo>
                    <a:pt x="3515868" y="3048"/>
                  </a:moveTo>
                  <a:lnTo>
                    <a:pt x="3513581" y="208025"/>
                  </a:lnTo>
                </a:path>
                <a:path w="4036059" h="1355725">
                  <a:moveTo>
                    <a:pt x="3521202" y="204215"/>
                  </a:moveTo>
                  <a:lnTo>
                    <a:pt x="3137154" y="201167"/>
                  </a:lnTo>
                </a:path>
                <a:path w="4036059" h="1355725">
                  <a:moveTo>
                    <a:pt x="3137154" y="762"/>
                  </a:moveTo>
                  <a:lnTo>
                    <a:pt x="3521202" y="5334"/>
                  </a:lnTo>
                </a:path>
                <a:path w="4036059" h="1355725">
                  <a:moveTo>
                    <a:pt x="3646931" y="537972"/>
                  </a:moveTo>
                  <a:lnTo>
                    <a:pt x="3646931" y="377951"/>
                  </a:lnTo>
                </a:path>
                <a:path w="4036059" h="1355725">
                  <a:moveTo>
                    <a:pt x="3704081" y="377951"/>
                  </a:moveTo>
                  <a:lnTo>
                    <a:pt x="3587496" y="377951"/>
                  </a:lnTo>
                </a:path>
                <a:path w="4036059" h="1355725">
                  <a:moveTo>
                    <a:pt x="3732276" y="331470"/>
                  </a:moveTo>
                  <a:lnTo>
                    <a:pt x="3646931" y="195072"/>
                  </a:lnTo>
                </a:path>
                <a:path w="4036059" h="1355725">
                  <a:moveTo>
                    <a:pt x="3646931" y="217170"/>
                  </a:moveTo>
                  <a:lnTo>
                    <a:pt x="3646931" y="102870"/>
                  </a:lnTo>
                </a:path>
                <a:path w="4036059" h="1355725">
                  <a:moveTo>
                    <a:pt x="3005328" y="537972"/>
                  </a:moveTo>
                  <a:lnTo>
                    <a:pt x="3005328" y="377951"/>
                  </a:lnTo>
                </a:path>
                <a:path w="4036059" h="1355725">
                  <a:moveTo>
                    <a:pt x="3062478" y="377951"/>
                  </a:moveTo>
                  <a:lnTo>
                    <a:pt x="2946654" y="377951"/>
                  </a:lnTo>
                </a:path>
                <a:path w="4036059" h="1355725">
                  <a:moveTo>
                    <a:pt x="3090672" y="331470"/>
                  </a:moveTo>
                  <a:lnTo>
                    <a:pt x="3005328" y="195072"/>
                  </a:lnTo>
                </a:path>
                <a:path w="4036059" h="1355725">
                  <a:moveTo>
                    <a:pt x="3005328" y="217170"/>
                  </a:moveTo>
                  <a:lnTo>
                    <a:pt x="3005328" y="102870"/>
                  </a:lnTo>
                </a:path>
                <a:path w="4036059" h="1355725">
                  <a:moveTo>
                    <a:pt x="3651504" y="553974"/>
                  </a:moveTo>
                  <a:lnTo>
                    <a:pt x="3651504" y="905255"/>
                  </a:lnTo>
                </a:path>
                <a:path w="4036059" h="1355725">
                  <a:moveTo>
                    <a:pt x="2686050" y="905255"/>
                  </a:moveTo>
                  <a:lnTo>
                    <a:pt x="2686050" y="1065276"/>
                  </a:lnTo>
                </a:path>
                <a:path w="4036059" h="1355725">
                  <a:moveTo>
                    <a:pt x="2743200" y="1065276"/>
                  </a:moveTo>
                  <a:lnTo>
                    <a:pt x="2627376" y="1065276"/>
                  </a:lnTo>
                </a:path>
                <a:path w="4036059" h="1355725">
                  <a:moveTo>
                    <a:pt x="2772155" y="1110996"/>
                  </a:moveTo>
                  <a:lnTo>
                    <a:pt x="2686050" y="1248155"/>
                  </a:lnTo>
                </a:path>
                <a:path w="4036059" h="1355725">
                  <a:moveTo>
                    <a:pt x="2686050" y="1225296"/>
                  </a:moveTo>
                  <a:lnTo>
                    <a:pt x="2686050" y="1339596"/>
                  </a:lnTo>
                </a:path>
                <a:path w="4036059" h="1355725">
                  <a:moveTo>
                    <a:pt x="2044446" y="905255"/>
                  </a:moveTo>
                  <a:lnTo>
                    <a:pt x="2044446" y="1065276"/>
                  </a:lnTo>
                </a:path>
                <a:path w="4036059" h="1355725">
                  <a:moveTo>
                    <a:pt x="2101596" y="1065276"/>
                  </a:moveTo>
                  <a:lnTo>
                    <a:pt x="1985772" y="1065276"/>
                  </a:lnTo>
                </a:path>
                <a:path w="4036059" h="1355725">
                  <a:moveTo>
                    <a:pt x="2130552" y="1110996"/>
                  </a:moveTo>
                  <a:lnTo>
                    <a:pt x="2044446" y="1248155"/>
                  </a:lnTo>
                </a:path>
                <a:path w="4036059" h="1355725">
                  <a:moveTo>
                    <a:pt x="2044446" y="1225296"/>
                  </a:moveTo>
                  <a:lnTo>
                    <a:pt x="2044446" y="1339596"/>
                  </a:lnTo>
                </a:path>
                <a:path w="4036059" h="1355725">
                  <a:moveTo>
                    <a:pt x="2049779" y="1355598"/>
                  </a:moveTo>
                  <a:lnTo>
                    <a:pt x="2690622" y="1355598"/>
                  </a:lnTo>
                </a:path>
                <a:path w="4036059" h="1355725">
                  <a:moveTo>
                    <a:pt x="1021079" y="905255"/>
                  </a:moveTo>
                  <a:lnTo>
                    <a:pt x="1021079" y="1065276"/>
                  </a:lnTo>
                </a:path>
                <a:path w="4036059" h="1355725">
                  <a:moveTo>
                    <a:pt x="1078229" y="1065276"/>
                  </a:moveTo>
                  <a:lnTo>
                    <a:pt x="962405" y="1065276"/>
                  </a:lnTo>
                </a:path>
                <a:path w="4036059" h="1355725">
                  <a:moveTo>
                    <a:pt x="1106424" y="1110996"/>
                  </a:moveTo>
                  <a:lnTo>
                    <a:pt x="1021079" y="1248155"/>
                  </a:lnTo>
                </a:path>
                <a:path w="4036059" h="1355725">
                  <a:moveTo>
                    <a:pt x="1021079" y="1225296"/>
                  </a:moveTo>
                  <a:lnTo>
                    <a:pt x="1021079" y="1339596"/>
                  </a:lnTo>
                </a:path>
                <a:path w="4036059" h="1355725">
                  <a:moveTo>
                    <a:pt x="379475" y="905256"/>
                  </a:moveTo>
                  <a:lnTo>
                    <a:pt x="379475" y="1065276"/>
                  </a:lnTo>
                </a:path>
                <a:path w="4036059" h="1355725">
                  <a:moveTo>
                    <a:pt x="436625" y="1065276"/>
                  </a:moveTo>
                  <a:lnTo>
                    <a:pt x="320801" y="1065276"/>
                  </a:lnTo>
                </a:path>
                <a:path w="4036059" h="1355725">
                  <a:moveTo>
                    <a:pt x="465581" y="1110996"/>
                  </a:moveTo>
                  <a:lnTo>
                    <a:pt x="379475" y="1248156"/>
                  </a:lnTo>
                </a:path>
                <a:path w="4036059" h="1355725">
                  <a:moveTo>
                    <a:pt x="379475" y="1225296"/>
                  </a:moveTo>
                  <a:lnTo>
                    <a:pt x="379475" y="1339596"/>
                  </a:lnTo>
                </a:path>
                <a:path w="4036059" h="1355725">
                  <a:moveTo>
                    <a:pt x="384048" y="1355598"/>
                  </a:moveTo>
                  <a:lnTo>
                    <a:pt x="1025651" y="1355598"/>
                  </a:lnTo>
                </a:path>
                <a:path w="4036059" h="1355725">
                  <a:moveTo>
                    <a:pt x="2049779" y="553974"/>
                  </a:moveTo>
                  <a:lnTo>
                    <a:pt x="2049779" y="905255"/>
                  </a:lnTo>
                </a:path>
                <a:path w="4036059" h="1355725">
                  <a:moveTo>
                    <a:pt x="384048" y="553974"/>
                  </a:moveTo>
                  <a:lnTo>
                    <a:pt x="384048" y="905256"/>
                  </a:lnTo>
                </a:path>
              </a:pathLst>
            </a:custGeom>
            <a:ln w="19050">
              <a:solidFill>
                <a:srgbClr val="0000FF"/>
              </a:solidFill>
            </a:ln>
          </p:spPr>
          <p:txBody>
            <a:bodyPr wrap="square" lIns="0" tIns="0" rIns="0" bIns="0" rtlCol="0"/>
            <a:lstStyle/>
            <a:p>
              <a:endParaRPr/>
            </a:p>
          </p:txBody>
        </p:sp>
      </p:grpSp>
      <p:sp>
        <p:nvSpPr>
          <p:cNvPr id="20" name="Rectángulo 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74895" y="655649"/>
            <a:ext cx="13339782" cy="505267"/>
          </a:xfrm>
          <a:prstGeom prst="rect">
            <a:avLst/>
          </a:prstGeom>
        </p:spPr>
        <p:txBody>
          <a:bodyPr vert="horz" wrap="square" lIns="0" tIns="12700" rIns="0" bIns="0" rtlCol="0">
            <a:spAutoFit/>
          </a:bodyPr>
          <a:lstStyle/>
          <a:p>
            <a:pPr marL="12700">
              <a:spcBef>
                <a:spcPts val="100"/>
              </a:spcBef>
            </a:pPr>
            <a:r>
              <a:rPr sz="3200" b="1" spc="-5" dirty="0">
                <a:solidFill>
                  <a:srgbClr val="0101FF"/>
                </a:solidFill>
                <a:effectLst>
                  <a:outerShdw blurRad="38100" dist="38100" dir="2700000" algn="tl">
                    <a:srgbClr val="000000">
                      <a:alpha val="43137"/>
                    </a:srgbClr>
                  </a:outerShdw>
                </a:effectLst>
              </a:rPr>
              <a:t>DOBLE</a:t>
            </a:r>
            <a:r>
              <a:rPr sz="3200" b="1" spc="-20"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BARRA</a:t>
            </a:r>
            <a:r>
              <a:rPr sz="3200" b="1" spc="-15"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CON</a:t>
            </a:r>
            <a:r>
              <a:rPr sz="3200" b="1" spc="-20"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UN</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INTERRUPTOR</a:t>
            </a:r>
            <a:r>
              <a:rPr sz="3200" b="1" spc="-20"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(OPERACIÓN</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NORMAL)</a:t>
            </a:r>
            <a:endParaRPr sz="3200" dirty="0">
              <a:effectLst>
                <a:outerShdw blurRad="38100" dist="38100" dir="2700000" algn="tl">
                  <a:srgbClr val="000000">
                    <a:alpha val="43137"/>
                  </a:srgbClr>
                </a:outerShdw>
              </a:effectLst>
            </a:endParaRPr>
          </a:p>
        </p:txBody>
      </p:sp>
      <p:sp>
        <p:nvSpPr>
          <p:cNvPr id="275" name="Rectángulo 27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74" name="Imagen 273"/>
          <p:cNvPicPr>
            <a:picLocks noChangeAspect="1"/>
          </p:cNvPicPr>
          <p:nvPr/>
        </p:nvPicPr>
        <p:blipFill>
          <a:blip r:embed="rId2"/>
          <a:stretch>
            <a:fillRect/>
          </a:stretch>
        </p:blipFill>
        <p:spPr>
          <a:xfrm>
            <a:off x="2692400" y="1447800"/>
            <a:ext cx="12877799" cy="7924800"/>
          </a:xfrm>
          <a:prstGeom prst="rect">
            <a:avLst/>
          </a:prstGeom>
        </p:spPr>
      </p:pic>
    </p:spTree>
  </p:cSld>
  <p:clrMapOvr>
    <a:masterClrMapping/>
  </p:clrMapOvr>
  <p:transition>
    <p:blind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41523" y="419072"/>
            <a:ext cx="14554199" cy="505267"/>
          </a:xfrm>
          <a:prstGeom prst="rect">
            <a:avLst/>
          </a:prstGeom>
        </p:spPr>
        <p:txBody>
          <a:bodyPr vert="horz" wrap="square" lIns="0" tIns="12700" rIns="0" bIns="0" rtlCol="0">
            <a:spAutoFit/>
          </a:bodyPr>
          <a:lstStyle/>
          <a:p>
            <a:pPr marL="12700">
              <a:spcBef>
                <a:spcPts val="100"/>
              </a:spcBef>
            </a:pPr>
            <a:r>
              <a:rPr sz="3200" b="1" spc="-5" dirty="0">
                <a:solidFill>
                  <a:srgbClr val="0101FF"/>
                </a:solidFill>
                <a:effectLst>
                  <a:outerShdw blurRad="38100" dist="38100" dir="2700000" algn="tl">
                    <a:srgbClr val="000000">
                      <a:alpha val="43137"/>
                    </a:srgbClr>
                  </a:outerShdw>
                </a:effectLst>
              </a:rPr>
              <a:t>DOBLE</a:t>
            </a:r>
            <a:r>
              <a:rPr sz="3200" b="1" spc="-15"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BARRA</a:t>
            </a:r>
            <a:r>
              <a:rPr sz="3200" b="1" spc="-15"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CON</a:t>
            </a:r>
            <a:r>
              <a:rPr sz="3200" b="1" spc="-10"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UN</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INTERRUPTOR</a:t>
            </a:r>
            <a:r>
              <a:rPr sz="3200" b="1" spc="-10"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(INT.</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F1</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FUERA</a:t>
            </a:r>
            <a:r>
              <a:rPr sz="3200" b="1" spc="-10"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DE</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SERVICIO)</a:t>
            </a:r>
            <a:endParaRPr sz="3200" dirty="0">
              <a:effectLst>
                <a:outerShdw blurRad="38100" dist="38100" dir="2700000" algn="tl">
                  <a:srgbClr val="000000">
                    <a:alpha val="43137"/>
                  </a:srgbClr>
                </a:outerShdw>
              </a:effectLst>
            </a:endParaRPr>
          </a:p>
        </p:txBody>
      </p:sp>
      <p:sp>
        <p:nvSpPr>
          <p:cNvPr id="384" name="Rectángulo 38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83" name="Imagen 382"/>
          <p:cNvPicPr>
            <a:picLocks noChangeAspect="1"/>
          </p:cNvPicPr>
          <p:nvPr/>
        </p:nvPicPr>
        <p:blipFill>
          <a:blip r:embed="rId2"/>
          <a:stretch>
            <a:fillRect/>
          </a:stretch>
        </p:blipFill>
        <p:spPr>
          <a:xfrm>
            <a:off x="2311400" y="1165611"/>
            <a:ext cx="14097000" cy="8283189"/>
          </a:xfrm>
          <a:prstGeom prst="rect">
            <a:avLst/>
          </a:prstGeom>
        </p:spPr>
      </p:pic>
    </p:spTree>
  </p:cSld>
  <p:clrMapOvr>
    <a:masterClrMapping/>
  </p:clrMapOvr>
  <p:transition>
    <p:blind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4292600" y="3774668"/>
            <a:ext cx="8610600" cy="5902732"/>
            <a:chOff x="4531105" y="1965451"/>
            <a:chExt cx="4238625" cy="4194175"/>
          </a:xfrm>
        </p:grpSpPr>
        <p:pic>
          <p:nvPicPr>
            <p:cNvPr id="4" name="object 4"/>
            <p:cNvPicPr/>
            <p:nvPr/>
          </p:nvPicPr>
          <p:blipFill>
            <a:blip r:embed="rId2" cstate="print"/>
            <a:stretch>
              <a:fillRect/>
            </a:stretch>
          </p:blipFill>
          <p:spPr>
            <a:xfrm>
              <a:off x="4531105" y="2016505"/>
              <a:ext cx="4238244" cy="1562100"/>
            </a:xfrm>
            <a:prstGeom prst="rect">
              <a:avLst/>
            </a:prstGeom>
          </p:spPr>
        </p:pic>
        <p:pic>
          <p:nvPicPr>
            <p:cNvPr id="5" name="object 5"/>
            <p:cNvPicPr/>
            <p:nvPr/>
          </p:nvPicPr>
          <p:blipFill>
            <a:blip r:embed="rId2" cstate="print"/>
            <a:stretch>
              <a:fillRect/>
            </a:stretch>
          </p:blipFill>
          <p:spPr>
            <a:xfrm>
              <a:off x="4531105" y="3578605"/>
              <a:ext cx="4238244" cy="1562861"/>
            </a:xfrm>
            <a:prstGeom prst="rect">
              <a:avLst/>
            </a:prstGeom>
          </p:spPr>
        </p:pic>
        <p:pic>
          <p:nvPicPr>
            <p:cNvPr id="6" name="object 6"/>
            <p:cNvPicPr/>
            <p:nvPr/>
          </p:nvPicPr>
          <p:blipFill>
            <a:blip r:embed="rId3" cstate="print"/>
            <a:stretch>
              <a:fillRect/>
            </a:stretch>
          </p:blipFill>
          <p:spPr>
            <a:xfrm>
              <a:off x="4531105" y="5141467"/>
              <a:ext cx="4238244" cy="1010411"/>
            </a:xfrm>
            <a:prstGeom prst="rect">
              <a:avLst/>
            </a:prstGeom>
          </p:spPr>
        </p:pic>
        <p:sp>
          <p:nvSpPr>
            <p:cNvPr id="7" name="object 7"/>
            <p:cNvSpPr/>
            <p:nvPr/>
          </p:nvSpPr>
          <p:spPr>
            <a:xfrm>
              <a:off x="5327395" y="2149093"/>
              <a:ext cx="2354580" cy="2773680"/>
            </a:xfrm>
            <a:custGeom>
              <a:avLst/>
              <a:gdLst/>
              <a:ahLst/>
              <a:cxnLst/>
              <a:rect l="l" t="t" r="r" b="b"/>
              <a:pathLst>
                <a:path w="2354579" h="2773679">
                  <a:moveTo>
                    <a:pt x="182879" y="1176527"/>
                  </a:moveTo>
                  <a:lnTo>
                    <a:pt x="182879" y="1365503"/>
                  </a:lnTo>
                </a:path>
                <a:path w="2354579" h="2773679">
                  <a:moveTo>
                    <a:pt x="109727" y="1365503"/>
                  </a:moveTo>
                  <a:lnTo>
                    <a:pt x="256031" y="1365503"/>
                  </a:lnTo>
                </a:path>
                <a:path w="2354579" h="2773679">
                  <a:moveTo>
                    <a:pt x="73151" y="1392936"/>
                  </a:moveTo>
                  <a:lnTo>
                    <a:pt x="182879" y="1554479"/>
                  </a:lnTo>
                </a:path>
                <a:path w="2354579" h="2773679">
                  <a:moveTo>
                    <a:pt x="182879" y="1554479"/>
                  </a:moveTo>
                  <a:lnTo>
                    <a:pt x="182879" y="1689353"/>
                  </a:lnTo>
                </a:path>
                <a:path w="2354579" h="2773679">
                  <a:moveTo>
                    <a:pt x="182879" y="2040635"/>
                  </a:moveTo>
                  <a:lnTo>
                    <a:pt x="182879" y="2175509"/>
                  </a:lnTo>
                </a:path>
                <a:path w="2354579" h="2773679">
                  <a:moveTo>
                    <a:pt x="329183" y="2121407"/>
                  </a:moveTo>
                  <a:lnTo>
                    <a:pt x="0" y="2121408"/>
                  </a:lnTo>
                </a:path>
                <a:path w="2354579" h="2773679">
                  <a:moveTo>
                    <a:pt x="182879" y="1662683"/>
                  </a:moveTo>
                  <a:lnTo>
                    <a:pt x="182879" y="1851659"/>
                  </a:lnTo>
                </a:path>
                <a:path w="2354579" h="2773679">
                  <a:moveTo>
                    <a:pt x="73151" y="1878330"/>
                  </a:moveTo>
                  <a:lnTo>
                    <a:pt x="182879" y="2040635"/>
                  </a:lnTo>
                </a:path>
                <a:path w="2354579" h="2773679">
                  <a:moveTo>
                    <a:pt x="0" y="1770126"/>
                  </a:moveTo>
                  <a:lnTo>
                    <a:pt x="329183" y="1770126"/>
                  </a:lnTo>
                </a:path>
                <a:path w="2354579" h="2773679">
                  <a:moveTo>
                    <a:pt x="329183" y="1770126"/>
                  </a:moveTo>
                  <a:lnTo>
                    <a:pt x="329183" y="2121407"/>
                  </a:lnTo>
                </a:path>
                <a:path w="2354579" h="2773679">
                  <a:moveTo>
                    <a:pt x="0" y="2121408"/>
                  </a:moveTo>
                  <a:lnTo>
                    <a:pt x="0" y="1770126"/>
                  </a:lnTo>
                </a:path>
                <a:path w="2354579" h="2773679">
                  <a:moveTo>
                    <a:pt x="182879" y="2148078"/>
                  </a:moveTo>
                  <a:lnTo>
                    <a:pt x="182879" y="2337054"/>
                  </a:lnTo>
                </a:path>
                <a:path w="2354579" h="2773679">
                  <a:moveTo>
                    <a:pt x="109727" y="2337054"/>
                  </a:moveTo>
                  <a:lnTo>
                    <a:pt x="256031" y="2337054"/>
                  </a:lnTo>
                </a:path>
                <a:path w="2354579" h="2773679">
                  <a:moveTo>
                    <a:pt x="73151" y="2364486"/>
                  </a:moveTo>
                  <a:lnTo>
                    <a:pt x="182879" y="2524505"/>
                  </a:lnTo>
                </a:path>
                <a:path w="2354579" h="2773679">
                  <a:moveTo>
                    <a:pt x="182879" y="2524505"/>
                  </a:moveTo>
                  <a:lnTo>
                    <a:pt x="182879" y="2659379"/>
                  </a:lnTo>
                </a:path>
                <a:path w="2354579" h="2773679">
                  <a:moveTo>
                    <a:pt x="2193798" y="1191005"/>
                  </a:moveTo>
                  <a:lnTo>
                    <a:pt x="1935479" y="1191005"/>
                  </a:lnTo>
                </a:path>
                <a:path w="2354579" h="2773679">
                  <a:moveTo>
                    <a:pt x="1937003" y="1138427"/>
                  </a:moveTo>
                  <a:lnTo>
                    <a:pt x="1937003" y="1243583"/>
                  </a:lnTo>
                </a:path>
                <a:path w="2354579" h="2773679">
                  <a:moveTo>
                    <a:pt x="1897379" y="1111757"/>
                  </a:moveTo>
                  <a:lnTo>
                    <a:pt x="1676400" y="1191005"/>
                  </a:lnTo>
                </a:path>
                <a:path w="2354579" h="2773679">
                  <a:moveTo>
                    <a:pt x="1676400" y="1191005"/>
                  </a:moveTo>
                  <a:lnTo>
                    <a:pt x="1491233" y="1191005"/>
                  </a:lnTo>
                </a:path>
                <a:path w="2354579" h="2773679">
                  <a:moveTo>
                    <a:pt x="1009650" y="1191005"/>
                  </a:moveTo>
                  <a:lnTo>
                    <a:pt x="824483" y="1191005"/>
                  </a:lnTo>
                </a:path>
                <a:path w="2354579" h="2773679">
                  <a:moveTo>
                    <a:pt x="900683" y="1297685"/>
                  </a:moveTo>
                  <a:lnTo>
                    <a:pt x="900683" y="1057655"/>
                  </a:lnTo>
                </a:path>
                <a:path w="2354579" h="2773679">
                  <a:moveTo>
                    <a:pt x="1527048" y="1191005"/>
                  </a:moveTo>
                  <a:lnTo>
                    <a:pt x="1268729" y="1191005"/>
                  </a:lnTo>
                </a:path>
                <a:path w="2354579" h="2773679">
                  <a:moveTo>
                    <a:pt x="1230629" y="1111757"/>
                  </a:moveTo>
                  <a:lnTo>
                    <a:pt x="1009650" y="1191005"/>
                  </a:lnTo>
                </a:path>
                <a:path w="2354579" h="2773679">
                  <a:moveTo>
                    <a:pt x="1381505" y="1057655"/>
                  </a:moveTo>
                  <a:lnTo>
                    <a:pt x="1381505" y="1297685"/>
                  </a:lnTo>
                </a:path>
                <a:path w="2354579" h="2773679">
                  <a:moveTo>
                    <a:pt x="1379981" y="1297685"/>
                  </a:moveTo>
                  <a:lnTo>
                    <a:pt x="898398" y="1297685"/>
                  </a:lnTo>
                </a:path>
                <a:path w="2354579" h="2773679">
                  <a:moveTo>
                    <a:pt x="898398" y="1057655"/>
                  </a:moveTo>
                  <a:lnTo>
                    <a:pt x="1379981" y="1057655"/>
                  </a:lnTo>
                </a:path>
                <a:path w="2354579" h="2773679">
                  <a:moveTo>
                    <a:pt x="860298" y="1191005"/>
                  </a:moveTo>
                  <a:lnTo>
                    <a:pt x="601979" y="1191005"/>
                  </a:lnTo>
                </a:path>
                <a:path w="2354579" h="2773679">
                  <a:moveTo>
                    <a:pt x="603503" y="1138427"/>
                  </a:moveTo>
                  <a:lnTo>
                    <a:pt x="603503" y="1243583"/>
                  </a:lnTo>
                </a:path>
                <a:path w="2354579" h="2773679">
                  <a:moveTo>
                    <a:pt x="566927" y="1111757"/>
                  </a:moveTo>
                  <a:lnTo>
                    <a:pt x="344424" y="1191005"/>
                  </a:lnTo>
                </a:path>
                <a:path w="2354579" h="2773679">
                  <a:moveTo>
                    <a:pt x="344424" y="1191005"/>
                  </a:moveTo>
                  <a:lnTo>
                    <a:pt x="160781" y="1191005"/>
                  </a:lnTo>
                </a:path>
                <a:path w="2354579" h="2773679">
                  <a:moveTo>
                    <a:pt x="2193798" y="2665476"/>
                  </a:moveTo>
                  <a:lnTo>
                    <a:pt x="1935479" y="2665476"/>
                  </a:lnTo>
                </a:path>
                <a:path w="2354579" h="2773679">
                  <a:moveTo>
                    <a:pt x="1937003" y="2613659"/>
                  </a:moveTo>
                  <a:lnTo>
                    <a:pt x="1937003" y="2719578"/>
                  </a:lnTo>
                </a:path>
                <a:path w="2354579" h="2773679">
                  <a:moveTo>
                    <a:pt x="1897379" y="2586228"/>
                  </a:moveTo>
                  <a:lnTo>
                    <a:pt x="1676400" y="2665476"/>
                  </a:lnTo>
                </a:path>
                <a:path w="2354579" h="2773679">
                  <a:moveTo>
                    <a:pt x="1676400" y="2665476"/>
                  </a:moveTo>
                  <a:lnTo>
                    <a:pt x="1491233" y="2665476"/>
                  </a:lnTo>
                </a:path>
                <a:path w="2354579" h="2773679">
                  <a:moveTo>
                    <a:pt x="1009650" y="2665476"/>
                  </a:moveTo>
                  <a:lnTo>
                    <a:pt x="824483" y="2665476"/>
                  </a:lnTo>
                </a:path>
                <a:path w="2354579" h="2773679">
                  <a:moveTo>
                    <a:pt x="900683" y="2773679"/>
                  </a:moveTo>
                  <a:lnTo>
                    <a:pt x="900683" y="2532126"/>
                  </a:lnTo>
                </a:path>
                <a:path w="2354579" h="2773679">
                  <a:moveTo>
                    <a:pt x="1527048" y="2665476"/>
                  </a:moveTo>
                  <a:lnTo>
                    <a:pt x="1268729" y="2665476"/>
                  </a:lnTo>
                </a:path>
                <a:path w="2354579" h="2773679">
                  <a:moveTo>
                    <a:pt x="1230629" y="2586228"/>
                  </a:moveTo>
                  <a:lnTo>
                    <a:pt x="1009650" y="2665476"/>
                  </a:lnTo>
                </a:path>
                <a:path w="2354579" h="2773679">
                  <a:moveTo>
                    <a:pt x="1381505" y="2532126"/>
                  </a:moveTo>
                  <a:lnTo>
                    <a:pt x="1381505" y="2773679"/>
                  </a:lnTo>
                </a:path>
                <a:path w="2354579" h="2773679">
                  <a:moveTo>
                    <a:pt x="1379981" y="2773679"/>
                  </a:moveTo>
                  <a:lnTo>
                    <a:pt x="898398" y="2773679"/>
                  </a:lnTo>
                </a:path>
                <a:path w="2354579" h="2773679">
                  <a:moveTo>
                    <a:pt x="898398" y="2532126"/>
                  </a:moveTo>
                  <a:lnTo>
                    <a:pt x="1379981" y="2532126"/>
                  </a:lnTo>
                </a:path>
                <a:path w="2354579" h="2773679">
                  <a:moveTo>
                    <a:pt x="860298" y="2665476"/>
                  </a:moveTo>
                  <a:lnTo>
                    <a:pt x="601979" y="2665476"/>
                  </a:lnTo>
                </a:path>
                <a:path w="2354579" h="2773679">
                  <a:moveTo>
                    <a:pt x="603503" y="2613659"/>
                  </a:moveTo>
                  <a:lnTo>
                    <a:pt x="603503" y="2719578"/>
                  </a:lnTo>
                </a:path>
                <a:path w="2354579" h="2773679">
                  <a:moveTo>
                    <a:pt x="566927" y="2586228"/>
                  </a:moveTo>
                  <a:lnTo>
                    <a:pt x="344424" y="2665476"/>
                  </a:lnTo>
                </a:path>
                <a:path w="2354579" h="2773679">
                  <a:moveTo>
                    <a:pt x="344424" y="2665476"/>
                  </a:moveTo>
                  <a:lnTo>
                    <a:pt x="160781" y="2665476"/>
                  </a:lnTo>
                </a:path>
                <a:path w="2354579" h="2773679">
                  <a:moveTo>
                    <a:pt x="2206752" y="1176527"/>
                  </a:moveTo>
                  <a:lnTo>
                    <a:pt x="2206752" y="1365503"/>
                  </a:lnTo>
                </a:path>
                <a:path w="2354579" h="2773679">
                  <a:moveTo>
                    <a:pt x="2135124" y="1365503"/>
                  </a:moveTo>
                  <a:lnTo>
                    <a:pt x="2279904" y="1365503"/>
                  </a:lnTo>
                </a:path>
                <a:path w="2354579" h="2773679">
                  <a:moveTo>
                    <a:pt x="2098548" y="1392935"/>
                  </a:moveTo>
                  <a:lnTo>
                    <a:pt x="2206752" y="1554479"/>
                  </a:lnTo>
                </a:path>
                <a:path w="2354579" h="2773679">
                  <a:moveTo>
                    <a:pt x="2206752" y="1554479"/>
                  </a:moveTo>
                  <a:lnTo>
                    <a:pt x="2206752" y="1689353"/>
                  </a:lnTo>
                </a:path>
                <a:path w="2354579" h="2773679">
                  <a:moveTo>
                    <a:pt x="2208276" y="2040635"/>
                  </a:moveTo>
                  <a:lnTo>
                    <a:pt x="2208276" y="2175509"/>
                  </a:lnTo>
                </a:path>
                <a:path w="2354579" h="2773679">
                  <a:moveTo>
                    <a:pt x="2354579" y="2121407"/>
                  </a:moveTo>
                  <a:lnTo>
                    <a:pt x="2024633" y="2121407"/>
                  </a:lnTo>
                </a:path>
                <a:path w="2354579" h="2773679">
                  <a:moveTo>
                    <a:pt x="2208276" y="1662683"/>
                  </a:moveTo>
                  <a:lnTo>
                    <a:pt x="2208276" y="1851659"/>
                  </a:lnTo>
                </a:path>
                <a:path w="2354579" h="2773679">
                  <a:moveTo>
                    <a:pt x="2097024" y="1878329"/>
                  </a:moveTo>
                  <a:lnTo>
                    <a:pt x="2208276" y="2040635"/>
                  </a:lnTo>
                </a:path>
                <a:path w="2354579" h="2773679">
                  <a:moveTo>
                    <a:pt x="2024633" y="1770126"/>
                  </a:moveTo>
                  <a:lnTo>
                    <a:pt x="2354579" y="1770126"/>
                  </a:lnTo>
                </a:path>
                <a:path w="2354579" h="2773679">
                  <a:moveTo>
                    <a:pt x="2354579" y="1770126"/>
                  </a:moveTo>
                  <a:lnTo>
                    <a:pt x="2354579" y="2121407"/>
                  </a:lnTo>
                </a:path>
                <a:path w="2354579" h="2773679">
                  <a:moveTo>
                    <a:pt x="2024633" y="2121407"/>
                  </a:moveTo>
                  <a:lnTo>
                    <a:pt x="2024633" y="1770126"/>
                  </a:lnTo>
                </a:path>
                <a:path w="2354579" h="2773679">
                  <a:moveTo>
                    <a:pt x="2206752" y="2148078"/>
                  </a:moveTo>
                  <a:lnTo>
                    <a:pt x="2206752" y="2337054"/>
                  </a:lnTo>
                </a:path>
                <a:path w="2354579" h="2773679">
                  <a:moveTo>
                    <a:pt x="2135124" y="2337054"/>
                  </a:moveTo>
                  <a:lnTo>
                    <a:pt x="2279904" y="2337054"/>
                  </a:lnTo>
                </a:path>
                <a:path w="2354579" h="2773679">
                  <a:moveTo>
                    <a:pt x="2098548" y="2364485"/>
                  </a:moveTo>
                  <a:lnTo>
                    <a:pt x="2206752" y="2524505"/>
                  </a:lnTo>
                </a:path>
                <a:path w="2354579" h="2773679">
                  <a:moveTo>
                    <a:pt x="2206752" y="2524505"/>
                  </a:moveTo>
                  <a:lnTo>
                    <a:pt x="2206752" y="2659379"/>
                  </a:lnTo>
                </a:path>
                <a:path w="2354579" h="2773679">
                  <a:moveTo>
                    <a:pt x="171450" y="1240535"/>
                  </a:moveTo>
                  <a:lnTo>
                    <a:pt x="171450" y="941831"/>
                  </a:lnTo>
                </a:path>
                <a:path w="2354579" h="2773679">
                  <a:moveTo>
                    <a:pt x="106679" y="941831"/>
                  </a:moveTo>
                  <a:lnTo>
                    <a:pt x="236981" y="941831"/>
                  </a:lnTo>
                </a:path>
                <a:path w="2354579" h="2773679">
                  <a:moveTo>
                    <a:pt x="74675" y="900684"/>
                  </a:moveTo>
                  <a:lnTo>
                    <a:pt x="171450" y="644651"/>
                  </a:lnTo>
                </a:path>
                <a:path w="2354579" h="2773679">
                  <a:moveTo>
                    <a:pt x="171450" y="644651"/>
                  </a:moveTo>
                  <a:lnTo>
                    <a:pt x="171450" y="432054"/>
                  </a:lnTo>
                </a:path>
                <a:path w="2354579" h="2773679">
                  <a:moveTo>
                    <a:pt x="171450" y="518160"/>
                  </a:moveTo>
                  <a:lnTo>
                    <a:pt x="171450" y="0"/>
                  </a:lnTo>
                </a:path>
              </a:pathLst>
            </a:custGeom>
            <a:ln w="19050">
              <a:solidFill>
                <a:srgbClr val="0000FF"/>
              </a:solidFill>
            </a:ln>
          </p:spPr>
          <p:txBody>
            <a:bodyPr wrap="square" lIns="0" tIns="0" rIns="0" bIns="0" rtlCol="0"/>
            <a:lstStyle/>
            <a:p>
              <a:endParaRPr/>
            </a:p>
          </p:txBody>
        </p:sp>
        <p:sp>
          <p:nvSpPr>
            <p:cNvPr id="8" name="object 8"/>
            <p:cNvSpPr/>
            <p:nvPr/>
          </p:nvSpPr>
          <p:spPr>
            <a:xfrm>
              <a:off x="5437123" y="2027935"/>
              <a:ext cx="124460" cy="123825"/>
            </a:xfrm>
            <a:custGeom>
              <a:avLst/>
              <a:gdLst/>
              <a:ahLst/>
              <a:cxnLst/>
              <a:rect l="l" t="t" r="r" b="b"/>
              <a:pathLst>
                <a:path w="124460" h="123825">
                  <a:moveTo>
                    <a:pt x="124205" y="123444"/>
                  </a:moveTo>
                  <a:lnTo>
                    <a:pt x="62484" y="0"/>
                  </a:lnTo>
                  <a:lnTo>
                    <a:pt x="0" y="123444"/>
                  </a:lnTo>
                  <a:lnTo>
                    <a:pt x="124205" y="123444"/>
                  </a:lnTo>
                  <a:close/>
                </a:path>
              </a:pathLst>
            </a:custGeom>
            <a:solidFill>
              <a:srgbClr val="0000FF"/>
            </a:solidFill>
          </p:spPr>
          <p:txBody>
            <a:bodyPr wrap="square" lIns="0" tIns="0" rIns="0" bIns="0" rtlCol="0"/>
            <a:lstStyle/>
            <a:p>
              <a:endParaRPr/>
            </a:p>
          </p:txBody>
        </p:sp>
        <p:sp>
          <p:nvSpPr>
            <p:cNvPr id="9" name="object 9"/>
            <p:cNvSpPr/>
            <p:nvPr/>
          </p:nvSpPr>
          <p:spPr>
            <a:xfrm>
              <a:off x="7424420" y="2087371"/>
              <a:ext cx="256540" cy="1357630"/>
            </a:xfrm>
            <a:custGeom>
              <a:avLst/>
              <a:gdLst/>
              <a:ahLst/>
              <a:cxnLst/>
              <a:rect l="l" t="t" r="r" b="b"/>
              <a:pathLst>
                <a:path w="256540" h="1357629">
                  <a:moveTo>
                    <a:pt x="103631" y="1357121"/>
                  </a:moveTo>
                  <a:lnTo>
                    <a:pt x="103631" y="1033271"/>
                  </a:lnTo>
                </a:path>
                <a:path w="256540" h="1357629">
                  <a:moveTo>
                    <a:pt x="204977" y="1033271"/>
                  </a:moveTo>
                  <a:lnTo>
                    <a:pt x="0" y="1033271"/>
                  </a:lnTo>
                </a:path>
                <a:path w="256540" h="1357629">
                  <a:moveTo>
                    <a:pt x="256031" y="987551"/>
                  </a:moveTo>
                  <a:lnTo>
                    <a:pt x="102107" y="711707"/>
                  </a:lnTo>
                </a:path>
                <a:path w="256540" h="1357629">
                  <a:moveTo>
                    <a:pt x="103631" y="711707"/>
                  </a:moveTo>
                  <a:lnTo>
                    <a:pt x="103631" y="479297"/>
                  </a:lnTo>
                </a:path>
                <a:path w="256540" h="1357629">
                  <a:moveTo>
                    <a:pt x="105155" y="571499"/>
                  </a:moveTo>
                  <a:lnTo>
                    <a:pt x="105155" y="0"/>
                  </a:lnTo>
                </a:path>
              </a:pathLst>
            </a:custGeom>
            <a:ln w="19050">
              <a:solidFill>
                <a:srgbClr val="0000FF"/>
              </a:solidFill>
            </a:ln>
          </p:spPr>
          <p:txBody>
            <a:bodyPr wrap="square" lIns="0" tIns="0" rIns="0" bIns="0" rtlCol="0"/>
            <a:lstStyle/>
            <a:p>
              <a:endParaRPr/>
            </a:p>
          </p:txBody>
        </p:sp>
        <p:sp>
          <p:nvSpPr>
            <p:cNvPr id="10" name="object 10"/>
            <p:cNvSpPr/>
            <p:nvPr/>
          </p:nvSpPr>
          <p:spPr>
            <a:xfrm>
              <a:off x="7467854" y="1965451"/>
              <a:ext cx="124460" cy="124460"/>
            </a:xfrm>
            <a:custGeom>
              <a:avLst/>
              <a:gdLst/>
              <a:ahLst/>
              <a:cxnLst/>
              <a:rect l="l" t="t" r="r" b="b"/>
              <a:pathLst>
                <a:path w="124459" h="124460">
                  <a:moveTo>
                    <a:pt x="124205" y="124205"/>
                  </a:moveTo>
                  <a:lnTo>
                    <a:pt x="61722" y="0"/>
                  </a:lnTo>
                  <a:lnTo>
                    <a:pt x="0" y="124205"/>
                  </a:lnTo>
                  <a:lnTo>
                    <a:pt x="124205" y="124205"/>
                  </a:lnTo>
                  <a:close/>
                </a:path>
              </a:pathLst>
            </a:custGeom>
            <a:solidFill>
              <a:srgbClr val="0000FF"/>
            </a:solidFill>
          </p:spPr>
          <p:txBody>
            <a:bodyPr wrap="square" lIns="0" tIns="0" rIns="0" bIns="0" rtlCol="0"/>
            <a:lstStyle/>
            <a:p>
              <a:endParaRPr/>
            </a:p>
          </p:txBody>
        </p:sp>
        <p:sp>
          <p:nvSpPr>
            <p:cNvPr id="11" name="object 11"/>
            <p:cNvSpPr/>
            <p:nvPr/>
          </p:nvSpPr>
          <p:spPr>
            <a:xfrm>
              <a:off x="7346695" y="4743703"/>
              <a:ext cx="243204" cy="1235710"/>
            </a:xfrm>
            <a:custGeom>
              <a:avLst/>
              <a:gdLst/>
              <a:ahLst/>
              <a:cxnLst/>
              <a:rect l="l" t="t" r="r" b="b"/>
              <a:pathLst>
                <a:path w="243204" h="1235710">
                  <a:moveTo>
                    <a:pt x="146303" y="0"/>
                  </a:moveTo>
                  <a:lnTo>
                    <a:pt x="146303" y="296418"/>
                  </a:lnTo>
                </a:path>
                <a:path w="243204" h="1235710">
                  <a:moveTo>
                    <a:pt x="49529" y="296418"/>
                  </a:moveTo>
                  <a:lnTo>
                    <a:pt x="243077" y="296418"/>
                  </a:lnTo>
                </a:path>
                <a:path w="243204" h="1235710">
                  <a:moveTo>
                    <a:pt x="0" y="337566"/>
                  </a:moveTo>
                  <a:lnTo>
                    <a:pt x="146303" y="593598"/>
                  </a:lnTo>
                </a:path>
                <a:path w="243204" h="1235710">
                  <a:moveTo>
                    <a:pt x="146303" y="593598"/>
                  </a:moveTo>
                  <a:lnTo>
                    <a:pt x="146303" y="804672"/>
                  </a:lnTo>
                </a:path>
                <a:path w="243204" h="1235710">
                  <a:moveTo>
                    <a:pt x="146303" y="720090"/>
                  </a:moveTo>
                  <a:lnTo>
                    <a:pt x="146303" y="1235202"/>
                  </a:lnTo>
                </a:path>
              </a:pathLst>
            </a:custGeom>
            <a:ln w="19050">
              <a:solidFill>
                <a:srgbClr val="0000FF"/>
              </a:solidFill>
            </a:ln>
          </p:spPr>
          <p:txBody>
            <a:bodyPr wrap="square" lIns="0" tIns="0" rIns="0" bIns="0" rtlCol="0"/>
            <a:lstStyle/>
            <a:p>
              <a:endParaRPr/>
            </a:p>
          </p:txBody>
        </p:sp>
        <p:sp>
          <p:nvSpPr>
            <p:cNvPr id="12" name="object 12"/>
            <p:cNvSpPr/>
            <p:nvPr/>
          </p:nvSpPr>
          <p:spPr>
            <a:xfrm>
              <a:off x="7431277" y="5977381"/>
              <a:ext cx="124460" cy="124460"/>
            </a:xfrm>
            <a:custGeom>
              <a:avLst/>
              <a:gdLst/>
              <a:ahLst/>
              <a:cxnLst/>
              <a:rect l="l" t="t" r="r" b="b"/>
              <a:pathLst>
                <a:path w="124459" h="124460">
                  <a:moveTo>
                    <a:pt x="124205" y="0"/>
                  </a:moveTo>
                  <a:lnTo>
                    <a:pt x="0" y="0"/>
                  </a:lnTo>
                  <a:lnTo>
                    <a:pt x="61722" y="124206"/>
                  </a:lnTo>
                  <a:lnTo>
                    <a:pt x="124205" y="0"/>
                  </a:lnTo>
                  <a:close/>
                </a:path>
              </a:pathLst>
            </a:custGeom>
            <a:solidFill>
              <a:srgbClr val="0000FF"/>
            </a:solidFill>
          </p:spPr>
          <p:txBody>
            <a:bodyPr wrap="square" lIns="0" tIns="0" rIns="0" bIns="0" rtlCol="0"/>
            <a:lstStyle/>
            <a:p>
              <a:endParaRPr/>
            </a:p>
          </p:txBody>
        </p:sp>
        <p:sp>
          <p:nvSpPr>
            <p:cNvPr id="13" name="object 13"/>
            <p:cNvSpPr/>
            <p:nvPr/>
          </p:nvSpPr>
          <p:spPr>
            <a:xfrm>
              <a:off x="5321300" y="4743703"/>
              <a:ext cx="243204" cy="1294130"/>
            </a:xfrm>
            <a:custGeom>
              <a:avLst/>
              <a:gdLst/>
              <a:ahLst/>
              <a:cxnLst/>
              <a:rect l="l" t="t" r="r" b="b"/>
              <a:pathLst>
                <a:path w="243204" h="1294129">
                  <a:moveTo>
                    <a:pt x="146303" y="0"/>
                  </a:moveTo>
                  <a:lnTo>
                    <a:pt x="146303" y="309372"/>
                  </a:lnTo>
                </a:path>
                <a:path w="243204" h="1294129">
                  <a:moveTo>
                    <a:pt x="49529" y="309372"/>
                  </a:moveTo>
                  <a:lnTo>
                    <a:pt x="243077" y="309372"/>
                  </a:lnTo>
                </a:path>
                <a:path w="243204" h="1294129">
                  <a:moveTo>
                    <a:pt x="0" y="353568"/>
                  </a:moveTo>
                  <a:lnTo>
                    <a:pt x="146303" y="618744"/>
                  </a:lnTo>
                </a:path>
                <a:path w="243204" h="1294129">
                  <a:moveTo>
                    <a:pt x="146303" y="618744"/>
                  </a:moveTo>
                  <a:lnTo>
                    <a:pt x="146304" y="839724"/>
                  </a:lnTo>
                </a:path>
                <a:path w="243204" h="1294129">
                  <a:moveTo>
                    <a:pt x="146304" y="750570"/>
                  </a:moveTo>
                  <a:lnTo>
                    <a:pt x="146304" y="1293876"/>
                  </a:lnTo>
                </a:path>
              </a:pathLst>
            </a:custGeom>
            <a:ln w="19050">
              <a:solidFill>
                <a:srgbClr val="0000FF"/>
              </a:solidFill>
            </a:ln>
          </p:spPr>
          <p:txBody>
            <a:bodyPr wrap="square" lIns="0" tIns="0" rIns="0" bIns="0" rtlCol="0"/>
            <a:lstStyle/>
            <a:p>
              <a:endParaRPr/>
            </a:p>
          </p:txBody>
        </p:sp>
        <p:sp>
          <p:nvSpPr>
            <p:cNvPr id="14" name="object 14"/>
            <p:cNvSpPr/>
            <p:nvPr/>
          </p:nvSpPr>
          <p:spPr>
            <a:xfrm>
              <a:off x="5405881" y="6036055"/>
              <a:ext cx="124460" cy="123825"/>
            </a:xfrm>
            <a:custGeom>
              <a:avLst/>
              <a:gdLst/>
              <a:ahLst/>
              <a:cxnLst/>
              <a:rect l="l" t="t" r="r" b="b"/>
              <a:pathLst>
                <a:path w="124460" h="123825">
                  <a:moveTo>
                    <a:pt x="124205" y="0"/>
                  </a:moveTo>
                  <a:lnTo>
                    <a:pt x="0" y="0"/>
                  </a:lnTo>
                  <a:lnTo>
                    <a:pt x="61721" y="123444"/>
                  </a:lnTo>
                  <a:lnTo>
                    <a:pt x="124205" y="0"/>
                  </a:lnTo>
                  <a:close/>
                </a:path>
              </a:pathLst>
            </a:custGeom>
            <a:solidFill>
              <a:srgbClr val="0000FF"/>
            </a:solidFill>
          </p:spPr>
          <p:txBody>
            <a:bodyPr wrap="square" lIns="0" tIns="0" rIns="0" bIns="0" rtlCol="0"/>
            <a:lstStyle/>
            <a:p>
              <a:endParaRPr/>
            </a:p>
          </p:txBody>
        </p:sp>
      </p:grpSp>
      <p:sp>
        <p:nvSpPr>
          <p:cNvPr id="16" name="object 16"/>
          <p:cNvSpPr txBox="1"/>
          <p:nvPr/>
        </p:nvSpPr>
        <p:spPr>
          <a:xfrm>
            <a:off x="7188200" y="533400"/>
            <a:ext cx="5977255" cy="505267"/>
          </a:xfrm>
          <a:prstGeom prst="rect">
            <a:avLst/>
          </a:prstGeom>
        </p:spPr>
        <p:txBody>
          <a:bodyPr vert="horz" wrap="square" lIns="0" tIns="12700" rIns="0" bIns="0" rtlCol="0">
            <a:spAutoFit/>
          </a:bodyPr>
          <a:lstStyle/>
          <a:p>
            <a:pPr marL="12700">
              <a:spcBef>
                <a:spcPts val="100"/>
              </a:spcBef>
            </a:pPr>
            <a:r>
              <a:rPr sz="3200" b="1" i="1" spc="-5" dirty="0">
                <a:effectLst>
                  <a:outerShdw blurRad="38100" dist="38100" dir="2700000" algn="tl">
                    <a:srgbClr val="000000">
                      <a:alpha val="43137"/>
                    </a:srgbClr>
                  </a:outerShdw>
                </a:effectLst>
                <a:latin typeface="Arial"/>
                <a:cs typeface="Arial"/>
              </a:rPr>
              <a:t>BARRA</a:t>
            </a:r>
            <a:r>
              <a:rPr sz="3200" b="1" i="1" spc="-50"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EN</a:t>
            </a:r>
            <a:r>
              <a:rPr sz="3200" b="1" i="1" spc="-45"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ANILLO</a:t>
            </a:r>
            <a:endParaRPr sz="3200" dirty="0">
              <a:effectLst>
                <a:outerShdw blurRad="38100" dist="38100" dir="2700000" algn="tl">
                  <a:srgbClr val="000000">
                    <a:alpha val="43137"/>
                  </a:srgbClr>
                </a:outerShdw>
              </a:effectLst>
              <a:latin typeface="Arial"/>
              <a:cs typeface="Arial"/>
            </a:endParaRPr>
          </a:p>
        </p:txBody>
      </p:sp>
      <p:sp>
        <p:nvSpPr>
          <p:cNvPr id="17" name="object 17"/>
          <p:cNvSpPr txBox="1"/>
          <p:nvPr/>
        </p:nvSpPr>
        <p:spPr>
          <a:xfrm>
            <a:off x="1244600" y="1402224"/>
            <a:ext cx="16230600" cy="2372444"/>
          </a:xfrm>
          <a:prstGeom prst="rect">
            <a:avLst/>
          </a:prstGeom>
        </p:spPr>
        <p:txBody>
          <a:bodyPr vert="horz" wrap="square" lIns="0" tIns="12700" rIns="0" bIns="0" rtlCol="0">
            <a:spAutoFit/>
          </a:bodyPr>
          <a:lstStyle/>
          <a:p>
            <a:pPr marL="355600" marR="5080" indent="-342900" algn="just">
              <a:spcBef>
                <a:spcPts val="100"/>
              </a:spcBef>
              <a:buClr>
                <a:srgbClr val="FC0128"/>
              </a:buClr>
              <a:buSzPct val="75000"/>
              <a:buFont typeface="Wingdings"/>
              <a:buChar char=""/>
              <a:tabLst>
                <a:tab pos="354965" algn="l"/>
                <a:tab pos="355600" algn="l"/>
              </a:tabLst>
            </a:pPr>
            <a:r>
              <a:rPr sz="2800" b="1" i="1" spc="-5" dirty="0">
                <a:latin typeface="Arial"/>
                <a:cs typeface="Arial"/>
              </a:rPr>
              <a:t>USADA</a:t>
            </a:r>
            <a:r>
              <a:rPr sz="2800" b="1" i="1" spc="-30" dirty="0">
                <a:latin typeface="Arial"/>
                <a:cs typeface="Arial"/>
              </a:rPr>
              <a:t> </a:t>
            </a:r>
            <a:r>
              <a:rPr sz="2800" b="1" i="1" spc="-5" dirty="0">
                <a:latin typeface="Arial"/>
                <a:cs typeface="Arial"/>
              </a:rPr>
              <a:t>EN</a:t>
            </a:r>
            <a:r>
              <a:rPr sz="2800" b="1" i="1" spc="-30" dirty="0">
                <a:latin typeface="Arial"/>
                <a:cs typeface="Arial"/>
              </a:rPr>
              <a:t> </a:t>
            </a:r>
            <a:r>
              <a:rPr sz="2800" b="1" i="1" spc="-5" dirty="0">
                <a:latin typeface="Arial"/>
                <a:cs typeface="Arial"/>
              </a:rPr>
              <a:t>GRANDES</a:t>
            </a:r>
            <a:r>
              <a:rPr sz="2800" b="1" i="1" spc="-25" dirty="0">
                <a:latin typeface="Arial"/>
                <a:cs typeface="Arial"/>
              </a:rPr>
              <a:t> </a:t>
            </a:r>
            <a:r>
              <a:rPr sz="2800" b="1" i="1" spc="-5" dirty="0" smtClean="0">
                <a:latin typeface="Arial"/>
                <a:cs typeface="Arial"/>
              </a:rPr>
              <a:t>INSTALA</a:t>
            </a:r>
            <a:r>
              <a:rPr sz="2800" b="1" i="1" spc="-430" dirty="0" smtClean="0">
                <a:latin typeface="Arial"/>
                <a:cs typeface="Arial"/>
              </a:rPr>
              <a:t> </a:t>
            </a:r>
            <a:r>
              <a:rPr sz="2800" b="1" i="1" spc="-5" dirty="0">
                <a:latin typeface="Arial"/>
                <a:cs typeface="Arial"/>
              </a:rPr>
              <a:t>CIONES</a:t>
            </a:r>
            <a:endParaRPr sz="2800" dirty="0">
              <a:latin typeface="Arial"/>
              <a:cs typeface="Arial"/>
            </a:endParaRPr>
          </a:p>
          <a:p>
            <a:pPr marL="355600" marR="422909" indent="-342900" algn="just">
              <a:spcBef>
                <a:spcPts val="400"/>
              </a:spcBef>
              <a:buClr>
                <a:srgbClr val="FC0128"/>
              </a:buClr>
              <a:buSzPct val="75000"/>
              <a:buFont typeface="Wingdings"/>
              <a:buChar char=""/>
              <a:tabLst>
                <a:tab pos="354965" algn="l"/>
                <a:tab pos="355600" algn="l"/>
              </a:tabLst>
            </a:pPr>
            <a:r>
              <a:rPr sz="2800" b="1" i="1" spc="-5" dirty="0">
                <a:latin typeface="Arial"/>
                <a:cs typeface="Arial"/>
              </a:rPr>
              <a:t>BUENA</a:t>
            </a:r>
            <a:r>
              <a:rPr sz="2800" b="1" i="1" spc="-45" dirty="0">
                <a:latin typeface="Arial"/>
                <a:cs typeface="Arial"/>
              </a:rPr>
              <a:t> </a:t>
            </a:r>
            <a:r>
              <a:rPr sz="2800" b="1" i="1" spc="-5" dirty="0">
                <a:latin typeface="Arial"/>
                <a:cs typeface="Arial"/>
              </a:rPr>
              <a:t>CONFIABILIDAD</a:t>
            </a:r>
            <a:r>
              <a:rPr sz="2800" b="1" i="1" spc="-40" dirty="0">
                <a:latin typeface="Arial"/>
                <a:cs typeface="Arial"/>
              </a:rPr>
              <a:t> </a:t>
            </a:r>
            <a:r>
              <a:rPr sz="2800" b="1" i="1" spc="-5" dirty="0">
                <a:latin typeface="Arial"/>
                <a:cs typeface="Arial"/>
              </a:rPr>
              <a:t>DE </a:t>
            </a:r>
            <a:r>
              <a:rPr sz="2800" b="1" i="1" spc="-430" dirty="0">
                <a:latin typeface="Arial"/>
                <a:cs typeface="Arial"/>
              </a:rPr>
              <a:t> </a:t>
            </a:r>
            <a:r>
              <a:rPr sz="2800" b="1" i="1" spc="-5" dirty="0">
                <a:latin typeface="Arial"/>
                <a:cs typeface="Arial"/>
              </a:rPr>
              <a:t>SERVICIO</a:t>
            </a:r>
            <a:endParaRPr sz="2800" dirty="0">
              <a:latin typeface="Arial"/>
              <a:cs typeface="Arial"/>
            </a:endParaRPr>
          </a:p>
          <a:p>
            <a:pPr marL="355600" marR="114300" indent="-342900" algn="just">
              <a:spcBef>
                <a:spcPts val="400"/>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EL</a:t>
            </a:r>
            <a:r>
              <a:rPr sz="2800" b="1" i="1" spc="-10" dirty="0">
                <a:latin typeface="Arial"/>
                <a:cs typeface="Arial"/>
              </a:rPr>
              <a:t> </a:t>
            </a:r>
            <a:r>
              <a:rPr sz="2800" b="1" i="1" spc="-5" dirty="0">
                <a:latin typeface="Arial"/>
                <a:cs typeface="Arial"/>
              </a:rPr>
              <a:t>MANTENIMIENTO</a:t>
            </a:r>
            <a:endParaRPr sz="2800" dirty="0">
              <a:latin typeface="Arial"/>
              <a:cs typeface="Arial"/>
            </a:endParaRPr>
          </a:p>
          <a:p>
            <a:pPr marL="355600" marR="114300"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LA</a:t>
            </a:r>
            <a:r>
              <a:rPr sz="2800" b="1" i="1" spc="-10" dirty="0">
                <a:latin typeface="Arial"/>
                <a:cs typeface="Arial"/>
              </a:rPr>
              <a:t> </a:t>
            </a:r>
            <a:r>
              <a:rPr sz="2800" b="1" i="1" spc="-5" dirty="0">
                <a:latin typeface="Arial"/>
                <a:cs typeface="Arial"/>
              </a:rPr>
              <a:t>OPERACIÓN</a:t>
            </a:r>
            <a:endParaRPr sz="2800" dirty="0">
              <a:latin typeface="Arial"/>
              <a:cs typeface="Arial"/>
            </a:endParaRPr>
          </a:p>
          <a:p>
            <a:pPr marL="355600" marR="55880"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LA</a:t>
            </a:r>
            <a:r>
              <a:rPr sz="2800" b="1" i="1" dirty="0">
                <a:latin typeface="Arial"/>
                <a:cs typeface="Arial"/>
              </a:rPr>
              <a:t> </a:t>
            </a:r>
            <a:r>
              <a:rPr sz="2800" b="1" i="1" spc="-5" dirty="0">
                <a:latin typeface="Arial"/>
                <a:cs typeface="Arial"/>
              </a:rPr>
              <a:t>FACILIDAD PARA LA </a:t>
            </a:r>
            <a:r>
              <a:rPr sz="2800" b="1" i="1" spc="-5" dirty="0" smtClean="0">
                <a:latin typeface="Arial"/>
                <a:cs typeface="Arial"/>
              </a:rPr>
              <a:t>AMPLIACION </a:t>
            </a:r>
            <a:r>
              <a:rPr sz="2800" b="1" i="1" spc="-5" dirty="0">
                <a:latin typeface="Arial"/>
                <a:cs typeface="Arial"/>
              </a:rPr>
              <a:t>DE LA INSTALACION </a:t>
            </a:r>
            <a:r>
              <a:rPr sz="2800" b="1" i="1" spc="-430" dirty="0">
                <a:latin typeface="Arial"/>
                <a:cs typeface="Arial"/>
              </a:rPr>
              <a:t> </a:t>
            </a:r>
            <a:r>
              <a:rPr sz="2800" b="1" i="1" spc="-5" dirty="0">
                <a:latin typeface="Arial"/>
                <a:cs typeface="Arial"/>
              </a:rPr>
              <a:t>ES</a:t>
            </a:r>
            <a:r>
              <a:rPr sz="2800" b="1" i="1" spc="-10" dirty="0">
                <a:latin typeface="Arial"/>
                <a:cs typeface="Arial"/>
              </a:rPr>
              <a:t> </a:t>
            </a:r>
            <a:r>
              <a:rPr sz="2800" b="1" i="1" spc="-5" dirty="0">
                <a:latin typeface="Arial"/>
                <a:cs typeface="Arial"/>
              </a:rPr>
              <a:t>MUY</a:t>
            </a:r>
            <a:r>
              <a:rPr sz="2800" b="1" i="1" spc="-10" dirty="0">
                <a:latin typeface="Arial"/>
                <a:cs typeface="Arial"/>
              </a:rPr>
              <a:t> </a:t>
            </a:r>
            <a:r>
              <a:rPr sz="2800" b="1" i="1" spc="-5" dirty="0">
                <a:latin typeface="Arial"/>
                <a:cs typeface="Arial"/>
              </a:rPr>
              <a:t>COMPLICADA</a:t>
            </a:r>
            <a:endParaRPr sz="2800" dirty="0">
              <a:latin typeface="Arial"/>
              <a:cs typeface="Arial"/>
            </a:endParaRPr>
          </a:p>
        </p:txBody>
      </p:sp>
      <p:sp>
        <p:nvSpPr>
          <p:cNvPr id="18" name="Rectángulo 17"/>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0" name="Rectángulo 2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Imagen 28"/>
          <p:cNvPicPr>
            <a:picLocks noChangeAspect="1"/>
          </p:cNvPicPr>
          <p:nvPr/>
        </p:nvPicPr>
        <p:blipFill>
          <a:blip r:embed="rId3"/>
          <a:stretch>
            <a:fillRect/>
          </a:stretch>
        </p:blipFill>
        <p:spPr>
          <a:xfrm>
            <a:off x="1625600" y="1186869"/>
            <a:ext cx="14935200" cy="8367201"/>
          </a:xfrm>
          <a:prstGeom prst="rect">
            <a:avLst/>
          </a:prstGeom>
        </p:spPr>
      </p:pic>
      <p:sp>
        <p:nvSpPr>
          <p:cNvPr id="32" name="object 16"/>
          <p:cNvSpPr txBox="1"/>
          <p:nvPr/>
        </p:nvSpPr>
        <p:spPr>
          <a:xfrm>
            <a:off x="7493000" y="417001"/>
            <a:ext cx="5977255" cy="505267"/>
          </a:xfrm>
          <a:prstGeom prst="rect">
            <a:avLst/>
          </a:prstGeom>
        </p:spPr>
        <p:txBody>
          <a:bodyPr vert="horz" wrap="square" lIns="0" tIns="12700" rIns="0" bIns="0" rtlCol="0">
            <a:spAutoFit/>
          </a:bodyPr>
          <a:lstStyle/>
          <a:p>
            <a:pPr marL="12700">
              <a:spcBef>
                <a:spcPts val="100"/>
              </a:spcBef>
            </a:pPr>
            <a:r>
              <a:rPr sz="3200" b="1" i="1" spc="-5" dirty="0">
                <a:effectLst>
                  <a:outerShdw blurRad="38100" dist="38100" dir="2700000" algn="tl">
                    <a:srgbClr val="000000">
                      <a:alpha val="43137"/>
                    </a:srgbClr>
                  </a:outerShdw>
                </a:effectLst>
                <a:latin typeface="Arial"/>
                <a:cs typeface="Arial"/>
              </a:rPr>
              <a:t>BARRA</a:t>
            </a:r>
            <a:r>
              <a:rPr sz="3200" b="1" i="1" spc="-50"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EN</a:t>
            </a:r>
            <a:r>
              <a:rPr sz="3200" b="1" i="1" spc="-45"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ANILLO</a:t>
            </a:r>
            <a:endParaRPr sz="3200" dirty="0">
              <a:effectLst>
                <a:outerShdw blurRad="38100" dist="38100" dir="2700000" algn="tl">
                  <a:srgbClr val="000000">
                    <a:alpha val="43137"/>
                  </a:srgbClr>
                </a:outerShdw>
              </a:effectLst>
              <a:latin typeface="Arial"/>
              <a:cs typeface="Arial"/>
            </a:endParaRPr>
          </a:p>
        </p:txBody>
      </p:sp>
    </p:spTree>
  </p:cSld>
  <p:clrMapOvr>
    <a:masterClrMapping/>
  </p:clrMapOvr>
  <p:transition>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0" name="Rectángulo 2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object 16"/>
          <p:cNvSpPr txBox="1"/>
          <p:nvPr/>
        </p:nvSpPr>
        <p:spPr>
          <a:xfrm>
            <a:off x="4716145" y="417001"/>
            <a:ext cx="11844655" cy="505267"/>
          </a:xfrm>
          <a:prstGeom prst="rect">
            <a:avLst/>
          </a:prstGeom>
        </p:spPr>
        <p:txBody>
          <a:bodyPr vert="horz" wrap="square" lIns="0" tIns="12700" rIns="0" bIns="0" rtlCol="0">
            <a:spAutoFit/>
          </a:bodyPr>
          <a:lstStyle/>
          <a:p>
            <a:pPr marL="12700">
              <a:spcBef>
                <a:spcPts val="100"/>
              </a:spcBef>
            </a:pPr>
            <a:r>
              <a:rPr lang="es-AR" sz="3200" b="1" dirty="0" smtClean="0">
                <a:effectLst>
                  <a:outerShdw blurRad="38100" dist="38100" dir="2700000" algn="tl">
                    <a:srgbClr val="000000">
                      <a:alpha val="43137"/>
                    </a:srgbClr>
                  </a:outerShdw>
                </a:effectLst>
              </a:rPr>
              <a:t>BARRAS </a:t>
            </a:r>
            <a:r>
              <a:rPr lang="es-AR" sz="3200" b="1" dirty="0">
                <a:effectLst>
                  <a:outerShdw blurRad="38100" dist="38100" dir="2700000" algn="tl">
                    <a:srgbClr val="000000">
                      <a:alpha val="43137"/>
                    </a:srgbClr>
                  </a:outerShdw>
                </a:effectLst>
              </a:rPr>
              <a:t>EN ANILLO (AMPLIACION CON UNA CELDA)</a:t>
            </a:r>
            <a:endParaRPr sz="3200" dirty="0">
              <a:effectLst>
                <a:outerShdw blurRad="38100" dist="38100" dir="2700000" algn="tl">
                  <a:srgbClr val="000000">
                    <a:alpha val="43137"/>
                  </a:srgbClr>
                </a:outerShdw>
              </a:effectLst>
              <a:latin typeface="Arial"/>
              <a:cs typeface="Arial"/>
            </a:endParaRPr>
          </a:p>
        </p:txBody>
      </p:sp>
      <p:pic>
        <p:nvPicPr>
          <p:cNvPr id="3" name="Imagen 2"/>
          <p:cNvPicPr>
            <a:picLocks noChangeAspect="1"/>
          </p:cNvPicPr>
          <p:nvPr/>
        </p:nvPicPr>
        <p:blipFill>
          <a:blip r:embed="rId3"/>
          <a:stretch>
            <a:fillRect/>
          </a:stretch>
        </p:blipFill>
        <p:spPr>
          <a:xfrm>
            <a:off x="1701800" y="1371600"/>
            <a:ext cx="14859000" cy="7772400"/>
          </a:xfrm>
          <a:prstGeom prst="rect">
            <a:avLst/>
          </a:prstGeom>
        </p:spPr>
      </p:pic>
    </p:spTree>
    <p:extLst>
      <p:ext uri="{BB962C8B-B14F-4D97-AF65-F5344CB8AC3E}">
        <p14:creationId xmlns:p14="http://schemas.microsoft.com/office/powerpoint/2010/main" val="3281726275"/>
      </p:ext>
    </p:extLst>
  </p:cSld>
  <p:clrMapOvr>
    <a:masterClrMapping/>
  </p:clrMapOvr>
  <p:transition>
    <p:blind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6912229" y="555056"/>
            <a:ext cx="5191040" cy="505267"/>
          </a:xfrm>
          <a:prstGeom prst="rect">
            <a:avLst/>
          </a:prstGeom>
        </p:spPr>
        <p:txBody>
          <a:bodyPr vert="horz" wrap="square" lIns="0" tIns="12700" rIns="0" bIns="0" rtlCol="0">
            <a:spAutoFit/>
          </a:bodyPr>
          <a:lstStyle/>
          <a:p>
            <a:pPr marL="12700">
              <a:spcBef>
                <a:spcPts val="100"/>
              </a:spcBef>
            </a:pPr>
            <a:r>
              <a:rPr sz="3200" b="1" i="1" dirty="0">
                <a:effectLst>
                  <a:outerShdw blurRad="38100" dist="38100" dir="2700000" algn="tl">
                    <a:srgbClr val="000000">
                      <a:alpha val="43137"/>
                    </a:srgbClr>
                  </a:outerShdw>
                </a:effectLst>
                <a:latin typeface="Arial"/>
                <a:cs typeface="Arial"/>
              </a:rPr>
              <a:t>INTERRUPTOR</a:t>
            </a:r>
            <a:r>
              <a:rPr sz="3200" b="1" i="1" spc="-85" dirty="0">
                <a:effectLst>
                  <a:outerShdw blurRad="38100" dist="38100" dir="2700000" algn="tl">
                    <a:srgbClr val="000000">
                      <a:alpha val="43137"/>
                    </a:srgbClr>
                  </a:outerShdw>
                </a:effectLst>
                <a:latin typeface="Arial"/>
                <a:cs typeface="Arial"/>
              </a:rPr>
              <a:t> </a:t>
            </a:r>
            <a:r>
              <a:rPr sz="3200" b="1" i="1" spc="-5" dirty="0">
                <a:effectLst>
                  <a:outerShdw blurRad="38100" dist="38100" dir="2700000" algn="tl">
                    <a:srgbClr val="000000">
                      <a:alpha val="43137"/>
                    </a:srgbClr>
                  </a:outerShdw>
                </a:effectLst>
                <a:latin typeface="Arial"/>
                <a:cs typeface="Arial"/>
              </a:rPr>
              <a:t>1½</a:t>
            </a:r>
            <a:endParaRPr sz="3200" dirty="0">
              <a:effectLst>
                <a:outerShdw blurRad="38100" dist="38100" dir="2700000" algn="tl">
                  <a:srgbClr val="000000">
                    <a:alpha val="43137"/>
                  </a:srgbClr>
                </a:outerShdw>
              </a:effectLst>
              <a:latin typeface="Arial"/>
              <a:cs typeface="Arial"/>
            </a:endParaRPr>
          </a:p>
        </p:txBody>
      </p:sp>
      <p:sp>
        <p:nvSpPr>
          <p:cNvPr id="8" name="object 8"/>
          <p:cNvSpPr txBox="1"/>
          <p:nvPr/>
        </p:nvSpPr>
        <p:spPr>
          <a:xfrm>
            <a:off x="815664" y="1382968"/>
            <a:ext cx="16357644" cy="2372444"/>
          </a:xfrm>
          <a:prstGeom prst="rect">
            <a:avLst/>
          </a:prstGeom>
        </p:spPr>
        <p:txBody>
          <a:bodyPr vert="horz" wrap="square" lIns="0" tIns="12700" rIns="0" bIns="0" rtlCol="0">
            <a:spAutoFit/>
          </a:bodyPr>
          <a:lstStyle/>
          <a:p>
            <a:pPr marL="355600" marR="53975" indent="-342900">
              <a:spcBef>
                <a:spcPts val="100"/>
              </a:spcBef>
              <a:buClr>
                <a:srgbClr val="FC0128"/>
              </a:buClr>
              <a:buSzPct val="75000"/>
              <a:buFont typeface="Wingdings"/>
              <a:buChar char=""/>
              <a:tabLst>
                <a:tab pos="354965" algn="l"/>
                <a:tab pos="355600" algn="l"/>
              </a:tabLst>
            </a:pPr>
            <a:r>
              <a:rPr sz="2800" b="1" i="1" spc="-5" dirty="0">
                <a:latin typeface="Arial"/>
                <a:cs typeface="Arial"/>
              </a:rPr>
              <a:t>USADA</a:t>
            </a:r>
            <a:r>
              <a:rPr sz="2800" b="1" i="1" spc="-30" dirty="0">
                <a:latin typeface="Arial"/>
                <a:cs typeface="Arial"/>
              </a:rPr>
              <a:t> </a:t>
            </a:r>
            <a:r>
              <a:rPr sz="2800" b="1" i="1" spc="-5" dirty="0">
                <a:latin typeface="Arial"/>
                <a:cs typeface="Arial"/>
              </a:rPr>
              <a:t>EN</a:t>
            </a:r>
            <a:r>
              <a:rPr sz="2800" b="1" i="1" spc="-30" dirty="0">
                <a:latin typeface="Arial"/>
                <a:cs typeface="Arial"/>
              </a:rPr>
              <a:t> </a:t>
            </a:r>
            <a:r>
              <a:rPr sz="2800" b="1" i="1" spc="-5" dirty="0">
                <a:latin typeface="Arial"/>
                <a:cs typeface="Arial"/>
              </a:rPr>
              <a:t>GRANDES</a:t>
            </a:r>
            <a:r>
              <a:rPr sz="2800" b="1" i="1" spc="-25" dirty="0">
                <a:latin typeface="Arial"/>
                <a:cs typeface="Arial"/>
              </a:rPr>
              <a:t> </a:t>
            </a:r>
            <a:r>
              <a:rPr sz="2800" b="1" i="1" spc="-5" dirty="0" smtClean="0">
                <a:latin typeface="Arial"/>
                <a:cs typeface="Arial"/>
              </a:rPr>
              <a:t>INSTALA</a:t>
            </a:r>
            <a:r>
              <a:rPr sz="2800" b="1" i="1" spc="-430" dirty="0" smtClean="0">
                <a:latin typeface="Arial"/>
                <a:cs typeface="Arial"/>
              </a:rPr>
              <a:t> </a:t>
            </a:r>
            <a:r>
              <a:rPr sz="2800" b="1" i="1" spc="-5" dirty="0">
                <a:latin typeface="Arial"/>
                <a:cs typeface="Arial"/>
              </a:rPr>
              <a:t>CIONES</a:t>
            </a:r>
            <a:endParaRPr sz="2800" dirty="0">
              <a:latin typeface="Arial"/>
              <a:cs typeface="Arial"/>
            </a:endParaRPr>
          </a:p>
          <a:p>
            <a:pPr marL="355600" marR="5080" indent="-342900">
              <a:spcBef>
                <a:spcPts val="400"/>
              </a:spcBef>
              <a:buClr>
                <a:srgbClr val="FC0128"/>
              </a:buClr>
              <a:buSzPct val="75000"/>
              <a:buFont typeface="Wingdings"/>
              <a:buChar char=""/>
              <a:tabLst>
                <a:tab pos="354965" algn="l"/>
                <a:tab pos="355600" algn="l"/>
              </a:tabLst>
            </a:pPr>
            <a:r>
              <a:rPr sz="2800" b="1" i="1" spc="-5" dirty="0">
                <a:latin typeface="Arial"/>
                <a:cs typeface="Arial"/>
              </a:rPr>
              <a:t>LAS FALLAS EN CUALQUIERA </a:t>
            </a:r>
            <a:r>
              <a:rPr sz="2800" b="1" i="1" dirty="0">
                <a:latin typeface="Arial"/>
                <a:cs typeface="Arial"/>
              </a:rPr>
              <a:t> </a:t>
            </a:r>
            <a:r>
              <a:rPr sz="2800" b="1" i="1" spc="-5" dirty="0">
                <a:latin typeface="Arial"/>
                <a:cs typeface="Arial"/>
              </a:rPr>
              <a:t>DE LAS BARRAS NO OCASIONA </a:t>
            </a:r>
            <a:r>
              <a:rPr sz="2800" b="1" i="1" spc="-434" dirty="0">
                <a:latin typeface="Arial"/>
                <a:cs typeface="Arial"/>
              </a:rPr>
              <a:t> </a:t>
            </a:r>
            <a:r>
              <a:rPr sz="2800" b="1" i="1" spc="-5" dirty="0">
                <a:latin typeface="Arial"/>
                <a:cs typeface="Arial"/>
              </a:rPr>
              <a:t>SALIDAS</a:t>
            </a:r>
            <a:r>
              <a:rPr sz="2800" b="1" i="1" spc="-10" dirty="0">
                <a:latin typeface="Arial"/>
                <a:cs typeface="Arial"/>
              </a:rPr>
              <a:t> </a:t>
            </a:r>
            <a:r>
              <a:rPr sz="2800" b="1" i="1" spc="-5" dirty="0">
                <a:latin typeface="Arial"/>
                <a:cs typeface="Arial"/>
              </a:rPr>
              <a:t>DE</a:t>
            </a:r>
            <a:r>
              <a:rPr sz="2800" b="1" i="1" spc="-10" dirty="0">
                <a:latin typeface="Arial"/>
                <a:cs typeface="Arial"/>
              </a:rPr>
              <a:t> </a:t>
            </a:r>
            <a:r>
              <a:rPr sz="2800" b="1" i="1" spc="-5" dirty="0">
                <a:latin typeface="Arial"/>
                <a:cs typeface="Arial"/>
              </a:rPr>
              <a:t>SERVICIO</a:t>
            </a:r>
            <a:endParaRPr sz="2800" dirty="0">
              <a:latin typeface="Arial"/>
              <a:cs typeface="Arial"/>
            </a:endParaRPr>
          </a:p>
          <a:p>
            <a:pPr marL="355600" marR="163830" indent="-342900">
              <a:spcBef>
                <a:spcPts val="405"/>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EL</a:t>
            </a:r>
            <a:r>
              <a:rPr sz="2800" b="1" i="1" spc="-10" dirty="0">
                <a:latin typeface="Arial"/>
                <a:cs typeface="Arial"/>
              </a:rPr>
              <a:t> </a:t>
            </a:r>
            <a:r>
              <a:rPr sz="2800" b="1" i="1" spc="-5" dirty="0">
                <a:latin typeface="Arial"/>
                <a:cs typeface="Arial"/>
              </a:rPr>
              <a:t>MANTENIMIENTO</a:t>
            </a:r>
            <a:endParaRPr sz="2800" dirty="0">
              <a:latin typeface="Arial"/>
              <a:cs typeface="Arial"/>
            </a:endParaRPr>
          </a:p>
          <a:p>
            <a:pPr marL="355600" marR="163830" indent="-342900">
              <a:spcBef>
                <a:spcPts val="395"/>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LA</a:t>
            </a:r>
            <a:r>
              <a:rPr sz="2800" b="1" i="1" spc="-10" dirty="0">
                <a:latin typeface="Arial"/>
                <a:cs typeface="Arial"/>
              </a:rPr>
              <a:t> </a:t>
            </a:r>
            <a:r>
              <a:rPr sz="2800" b="1" i="1" spc="-5" dirty="0">
                <a:latin typeface="Arial"/>
                <a:cs typeface="Arial"/>
              </a:rPr>
              <a:t>OPERACIÓN</a:t>
            </a:r>
            <a:endParaRPr sz="2800" dirty="0">
              <a:latin typeface="Arial"/>
              <a:cs typeface="Arial"/>
            </a:endParaRPr>
          </a:p>
          <a:p>
            <a:pPr marL="355600" marR="173355" indent="-342900" algn="just">
              <a:spcBef>
                <a:spcPts val="395"/>
              </a:spcBef>
              <a:buClr>
                <a:srgbClr val="FC0128"/>
              </a:buClr>
              <a:buSzPct val="75000"/>
              <a:buFont typeface="Wingdings"/>
              <a:buChar char=""/>
              <a:tabLst>
                <a:tab pos="355600" algn="l"/>
              </a:tabLst>
            </a:pPr>
            <a:r>
              <a:rPr sz="2800" b="1" i="1" spc="-5" dirty="0">
                <a:latin typeface="Arial"/>
                <a:cs typeface="Arial"/>
              </a:rPr>
              <a:t>MUY BUENA FACILIDAD PARA </a:t>
            </a:r>
            <a:r>
              <a:rPr sz="2800" b="1" i="1" spc="-430" dirty="0">
                <a:latin typeface="Arial"/>
                <a:cs typeface="Arial"/>
              </a:rPr>
              <a:t> </a:t>
            </a:r>
            <a:r>
              <a:rPr sz="2800" b="1" i="1" spc="-5" dirty="0">
                <a:latin typeface="Arial"/>
                <a:cs typeface="Arial"/>
              </a:rPr>
              <a:t>LA AMPLIACION DE LA </a:t>
            </a:r>
            <a:r>
              <a:rPr sz="2800" b="1" i="1" spc="-5" dirty="0" smtClean="0">
                <a:latin typeface="Arial"/>
                <a:cs typeface="Arial"/>
              </a:rPr>
              <a:t>INSTALACION</a:t>
            </a:r>
            <a:endParaRPr sz="2800" dirty="0">
              <a:latin typeface="Arial"/>
              <a:cs typeface="Arial"/>
            </a:endParaRPr>
          </a:p>
        </p:txBody>
      </p:sp>
      <p:grpSp>
        <p:nvGrpSpPr>
          <p:cNvPr id="9" name="object 9"/>
          <p:cNvGrpSpPr/>
          <p:nvPr/>
        </p:nvGrpSpPr>
        <p:grpSpPr>
          <a:xfrm>
            <a:off x="4445000" y="3780812"/>
            <a:ext cx="8839200" cy="5972788"/>
            <a:chOff x="4531105" y="2016505"/>
            <a:chExt cx="4238625" cy="4135754"/>
          </a:xfrm>
        </p:grpSpPr>
        <p:pic>
          <p:nvPicPr>
            <p:cNvPr id="10" name="object 10"/>
            <p:cNvPicPr/>
            <p:nvPr/>
          </p:nvPicPr>
          <p:blipFill>
            <a:blip r:embed="rId2" cstate="print"/>
            <a:stretch>
              <a:fillRect/>
            </a:stretch>
          </p:blipFill>
          <p:spPr>
            <a:xfrm>
              <a:off x="4531105" y="2016505"/>
              <a:ext cx="4238244" cy="1562100"/>
            </a:xfrm>
            <a:prstGeom prst="rect">
              <a:avLst/>
            </a:prstGeom>
          </p:spPr>
        </p:pic>
        <p:pic>
          <p:nvPicPr>
            <p:cNvPr id="11" name="object 11"/>
            <p:cNvPicPr/>
            <p:nvPr/>
          </p:nvPicPr>
          <p:blipFill>
            <a:blip r:embed="rId2" cstate="print"/>
            <a:stretch>
              <a:fillRect/>
            </a:stretch>
          </p:blipFill>
          <p:spPr>
            <a:xfrm>
              <a:off x="4531105" y="3578605"/>
              <a:ext cx="4238244" cy="1562861"/>
            </a:xfrm>
            <a:prstGeom prst="rect">
              <a:avLst/>
            </a:prstGeom>
          </p:spPr>
        </p:pic>
        <p:pic>
          <p:nvPicPr>
            <p:cNvPr id="12" name="object 12"/>
            <p:cNvPicPr/>
            <p:nvPr/>
          </p:nvPicPr>
          <p:blipFill>
            <a:blip r:embed="rId3" cstate="print"/>
            <a:stretch>
              <a:fillRect/>
            </a:stretch>
          </p:blipFill>
          <p:spPr>
            <a:xfrm>
              <a:off x="4531105" y="5141467"/>
              <a:ext cx="4238244" cy="1010411"/>
            </a:xfrm>
            <a:prstGeom prst="rect">
              <a:avLst/>
            </a:prstGeom>
          </p:spPr>
        </p:pic>
        <p:sp>
          <p:nvSpPr>
            <p:cNvPr id="13" name="object 13"/>
            <p:cNvSpPr/>
            <p:nvPr/>
          </p:nvSpPr>
          <p:spPr>
            <a:xfrm>
              <a:off x="5734303" y="2479801"/>
              <a:ext cx="2129790" cy="3386454"/>
            </a:xfrm>
            <a:custGeom>
              <a:avLst/>
              <a:gdLst/>
              <a:ahLst/>
              <a:cxnLst/>
              <a:rect l="l" t="t" r="r" b="b"/>
              <a:pathLst>
                <a:path w="2129790" h="3386454">
                  <a:moveTo>
                    <a:pt x="0" y="3386327"/>
                  </a:moveTo>
                  <a:lnTo>
                    <a:pt x="2042922" y="3386327"/>
                  </a:lnTo>
                </a:path>
                <a:path w="2129790" h="3386454">
                  <a:moveTo>
                    <a:pt x="0" y="0"/>
                  </a:moveTo>
                  <a:lnTo>
                    <a:pt x="2129790" y="0"/>
                  </a:lnTo>
                </a:path>
              </a:pathLst>
            </a:custGeom>
            <a:ln w="19050">
              <a:solidFill>
                <a:srgbClr val="0000FF"/>
              </a:solidFill>
            </a:ln>
          </p:spPr>
          <p:txBody>
            <a:bodyPr wrap="square" lIns="0" tIns="0" rIns="0" bIns="0" rtlCol="0"/>
            <a:lstStyle/>
            <a:p>
              <a:endParaRPr/>
            </a:p>
          </p:txBody>
        </p:sp>
        <p:pic>
          <p:nvPicPr>
            <p:cNvPr id="14" name="object 14"/>
            <p:cNvPicPr/>
            <p:nvPr/>
          </p:nvPicPr>
          <p:blipFill>
            <a:blip r:embed="rId4" cstate="print"/>
            <a:stretch>
              <a:fillRect/>
            </a:stretch>
          </p:blipFill>
          <p:spPr>
            <a:xfrm>
              <a:off x="5772403" y="5600953"/>
              <a:ext cx="112014" cy="180594"/>
            </a:xfrm>
            <a:prstGeom prst="rect">
              <a:avLst/>
            </a:prstGeom>
          </p:spPr>
        </p:pic>
        <p:pic>
          <p:nvPicPr>
            <p:cNvPr id="15" name="object 15"/>
            <p:cNvPicPr/>
            <p:nvPr/>
          </p:nvPicPr>
          <p:blipFill>
            <a:blip r:embed="rId5" cstate="print"/>
            <a:stretch>
              <a:fillRect/>
            </a:stretch>
          </p:blipFill>
          <p:spPr>
            <a:xfrm>
              <a:off x="5813552" y="2213101"/>
              <a:ext cx="112014" cy="180594"/>
            </a:xfrm>
            <a:prstGeom prst="rect">
              <a:avLst/>
            </a:prstGeom>
          </p:spPr>
        </p:pic>
        <p:sp>
          <p:nvSpPr>
            <p:cNvPr id="16" name="object 16"/>
            <p:cNvSpPr/>
            <p:nvPr/>
          </p:nvSpPr>
          <p:spPr>
            <a:xfrm>
              <a:off x="7429754" y="2305303"/>
              <a:ext cx="974725" cy="3562350"/>
            </a:xfrm>
            <a:custGeom>
              <a:avLst/>
              <a:gdLst/>
              <a:ahLst/>
              <a:cxnLst/>
              <a:rect l="l" t="t" r="r" b="b"/>
              <a:pathLst>
                <a:path w="974725" h="3562350">
                  <a:moveTo>
                    <a:pt x="98298" y="928115"/>
                  </a:moveTo>
                  <a:lnTo>
                    <a:pt x="98298" y="788669"/>
                  </a:lnTo>
                </a:path>
                <a:path w="974725" h="3562350">
                  <a:moveTo>
                    <a:pt x="98298" y="650747"/>
                  </a:moveTo>
                  <a:lnTo>
                    <a:pt x="98298" y="552449"/>
                  </a:lnTo>
                </a:path>
                <a:path w="974725" h="3562350">
                  <a:moveTo>
                    <a:pt x="19050" y="848867"/>
                  </a:moveTo>
                  <a:lnTo>
                    <a:pt x="19050" y="592073"/>
                  </a:lnTo>
                </a:path>
                <a:path w="974725" h="3562350">
                  <a:moveTo>
                    <a:pt x="19050" y="592073"/>
                  </a:moveTo>
                  <a:lnTo>
                    <a:pt x="196596" y="592073"/>
                  </a:lnTo>
                </a:path>
                <a:path w="974725" h="3562350">
                  <a:moveTo>
                    <a:pt x="156972" y="747521"/>
                  </a:moveTo>
                  <a:lnTo>
                    <a:pt x="98298" y="628649"/>
                  </a:lnTo>
                </a:path>
                <a:path w="974725" h="3562350">
                  <a:moveTo>
                    <a:pt x="196596" y="590549"/>
                  </a:moveTo>
                  <a:lnTo>
                    <a:pt x="196596" y="848867"/>
                  </a:lnTo>
                </a:path>
                <a:path w="974725" h="3562350">
                  <a:moveTo>
                    <a:pt x="98298" y="1304543"/>
                  </a:moveTo>
                  <a:lnTo>
                    <a:pt x="98298" y="1166621"/>
                  </a:lnTo>
                </a:path>
                <a:path w="974725" h="3562350">
                  <a:moveTo>
                    <a:pt x="137922" y="1166621"/>
                  </a:moveTo>
                  <a:lnTo>
                    <a:pt x="58674" y="1166621"/>
                  </a:lnTo>
                </a:path>
                <a:path w="974725" h="3562350">
                  <a:moveTo>
                    <a:pt x="156972" y="1126997"/>
                  </a:moveTo>
                  <a:lnTo>
                    <a:pt x="98298" y="1008125"/>
                  </a:lnTo>
                </a:path>
                <a:path w="974725" h="3562350">
                  <a:moveTo>
                    <a:pt x="98298" y="1027175"/>
                  </a:moveTo>
                  <a:lnTo>
                    <a:pt x="98298" y="928115"/>
                  </a:lnTo>
                </a:path>
                <a:path w="974725" h="3562350">
                  <a:moveTo>
                    <a:pt x="98298" y="550925"/>
                  </a:moveTo>
                  <a:lnTo>
                    <a:pt x="98298" y="412241"/>
                  </a:lnTo>
                </a:path>
                <a:path w="974725" h="3562350">
                  <a:moveTo>
                    <a:pt x="137922" y="412241"/>
                  </a:moveTo>
                  <a:lnTo>
                    <a:pt x="58674" y="412241"/>
                  </a:lnTo>
                </a:path>
                <a:path w="974725" h="3562350">
                  <a:moveTo>
                    <a:pt x="156972" y="372618"/>
                  </a:moveTo>
                  <a:lnTo>
                    <a:pt x="98298" y="253745"/>
                  </a:lnTo>
                </a:path>
                <a:path w="974725" h="3562350">
                  <a:moveTo>
                    <a:pt x="98298" y="272795"/>
                  </a:moveTo>
                  <a:lnTo>
                    <a:pt x="98298" y="174497"/>
                  </a:lnTo>
                </a:path>
                <a:path w="974725" h="3562350">
                  <a:moveTo>
                    <a:pt x="0" y="828293"/>
                  </a:moveTo>
                  <a:lnTo>
                    <a:pt x="177546" y="828293"/>
                  </a:lnTo>
                </a:path>
                <a:path w="974725" h="3562350">
                  <a:moveTo>
                    <a:pt x="98298" y="2057399"/>
                  </a:moveTo>
                  <a:lnTo>
                    <a:pt x="98298" y="1917191"/>
                  </a:lnTo>
                </a:path>
                <a:path w="974725" h="3562350">
                  <a:moveTo>
                    <a:pt x="98298" y="1779269"/>
                  </a:moveTo>
                  <a:lnTo>
                    <a:pt x="98298" y="1680971"/>
                  </a:lnTo>
                </a:path>
                <a:path w="974725" h="3562350">
                  <a:moveTo>
                    <a:pt x="19050" y="1977389"/>
                  </a:moveTo>
                  <a:lnTo>
                    <a:pt x="19050" y="1720595"/>
                  </a:lnTo>
                </a:path>
                <a:path w="974725" h="3562350">
                  <a:moveTo>
                    <a:pt x="19050" y="1720595"/>
                  </a:moveTo>
                  <a:lnTo>
                    <a:pt x="196596" y="1720595"/>
                  </a:lnTo>
                </a:path>
                <a:path w="974725" h="3562350">
                  <a:moveTo>
                    <a:pt x="156972" y="1876043"/>
                  </a:moveTo>
                  <a:lnTo>
                    <a:pt x="98298" y="1757171"/>
                  </a:lnTo>
                </a:path>
                <a:path w="974725" h="3562350">
                  <a:moveTo>
                    <a:pt x="196596" y="1719071"/>
                  </a:moveTo>
                  <a:lnTo>
                    <a:pt x="196596" y="1977389"/>
                  </a:lnTo>
                </a:path>
                <a:path w="974725" h="3562350">
                  <a:moveTo>
                    <a:pt x="98298" y="2433066"/>
                  </a:moveTo>
                  <a:lnTo>
                    <a:pt x="98298" y="2295143"/>
                  </a:lnTo>
                </a:path>
                <a:path w="974725" h="3562350">
                  <a:moveTo>
                    <a:pt x="137922" y="2295143"/>
                  </a:moveTo>
                  <a:lnTo>
                    <a:pt x="58674" y="2295143"/>
                  </a:lnTo>
                </a:path>
                <a:path w="974725" h="3562350">
                  <a:moveTo>
                    <a:pt x="156972" y="2255519"/>
                  </a:moveTo>
                  <a:lnTo>
                    <a:pt x="98298" y="2136647"/>
                  </a:lnTo>
                </a:path>
                <a:path w="974725" h="3562350">
                  <a:moveTo>
                    <a:pt x="98298" y="2155697"/>
                  </a:moveTo>
                  <a:lnTo>
                    <a:pt x="98298" y="2057399"/>
                  </a:lnTo>
                </a:path>
                <a:path w="974725" h="3562350">
                  <a:moveTo>
                    <a:pt x="98298" y="1679447"/>
                  </a:moveTo>
                  <a:lnTo>
                    <a:pt x="98298" y="1541525"/>
                  </a:lnTo>
                </a:path>
                <a:path w="974725" h="3562350">
                  <a:moveTo>
                    <a:pt x="137922" y="1541525"/>
                  </a:moveTo>
                  <a:lnTo>
                    <a:pt x="58674" y="1541525"/>
                  </a:lnTo>
                </a:path>
                <a:path w="974725" h="3562350">
                  <a:moveTo>
                    <a:pt x="156972" y="1501139"/>
                  </a:moveTo>
                  <a:lnTo>
                    <a:pt x="98298" y="1382267"/>
                  </a:lnTo>
                </a:path>
                <a:path w="974725" h="3562350">
                  <a:moveTo>
                    <a:pt x="98298" y="1401317"/>
                  </a:moveTo>
                  <a:lnTo>
                    <a:pt x="98298" y="1303019"/>
                  </a:lnTo>
                </a:path>
                <a:path w="974725" h="3562350">
                  <a:moveTo>
                    <a:pt x="0" y="1956815"/>
                  </a:moveTo>
                  <a:lnTo>
                    <a:pt x="177546" y="1956815"/>
                  </a:lnTo>
                </a:path>
                <a:path w="974725" h="3562350">
                  <a:moveTo>
                    <a:pt x="98298" y="3185921"/>
                  </a:moveTo>
                  <a:lnTo>
                    <a:pt x="98298" y="3046475"/>
                  </a:lnTo>
                </a:path>
                <a:path w="974725" h="3562350">
                  <a:moveTo>
                    <a:pt x="98298" y="2907791"/>
                  </a:moveTo>
                  <a:lnTo>
                    <a:pt x="98298" y="2809493"/>
                  </a:lnTo>
                </a:path>
                <a:path w="974725" h="3562350">
                  <a:moveTo>
                    <a:pt x="19050" y="3106673"/>
                  </a:moveTo>
                  <a:lnTo>
                    <a:pt x="19050" y="2849117"/>
                  </a:lnTo>
                </a:path>
                <a:path w="974725" h="3562350">
                  <a:moveTo>
                    <a:pt x="19050" y="2849117"/>
                  </a:moveTo>
                  <a:lnTo>
                    <a:pt x="196596" y="2849117"/>
                  </a:lnTo>
                </a:path>
                <a:path w="974725" h="3562350">
                  <a:moveTo>
                    <a:pt x="156972" y="3004566"/>
                  </a:moveTo>
                  <a:lnTo>
                    <a:pt x="98298" y="2885693"/>
                  </a:lnTo>
                </a:path>
                <a:path w="974725" h="3562350">
                  <a:moveTo>
                    <a:pt x="196596" y="2847593"/>
                  </a:moveTo>
                  <a:lnTo>
                    <a:pt x="196596" y="3106673"/>
                  </a:lnTo>
                </a:path>
                <a:path w="974725" h="3562350">
                  <a:moveTo>
                    <a:pt x="98298" y="3562349"/>
                  </a:moveTo>
                  <a:lnTo>
                    <a:pt x="98298" y="3423666"/>
                  </a:lnTo>
                </a:path>
                <a:path w="974725" h="3562350">
                  <a:moveTo>
                    <a:pt x="137922" y="3423666"/>
                  </a:moveTo>
                  <a:lnTo>
                    <a:pt x="58674" y="3423666"/>
                  </a:lnTo>
                </a:path>
                <a:path w="974725" h="3562350">
                  <a:moveTo>
                    <a:pt x="156972" y="3384041"/>
                  </a:moveTo>
                  <a:lnTo>
                    <a:pt x="98298" y="3265169"/>
                  </a:lnTo>
                </a:path>
                <a:path w="974725" h="3562350">
                  <a:moveTo>
                    <a:pt x="98298" y="3284219"/>
                  </a:moveTo>
                  <a:lnTo>
                    <a:pt x="98298" y="3185921"/>
                  </a:lnTo>
                </a:path>
                <a:path w="974725" h="3562350">
                  <a:moveTo>
                    <a:pt x="98298" y="2807969"/>
                  </a:moveTo>
                  <a:lnTo>
                    <a:pt x="98298" y="2670047"/>
                  </a:lnTo>
                </a:path>
                <a:path w="974725" h="3562350">
                  <a:moveTo>
                    <a:pt x="137922" y="2670047"/>
                  </a:moveTo>
                  <a:lnTo>
                    <a:pt x="58674" y="2670047"/>
                  </a:lnTo>
                </a:path>
                <a:path w="974725" h="3562350">
                  <a:moveTo>
                    <a:pt x="156972" y="2630423"/>
                  </a:moveTo>
                  <a:lnTo>
                    <a:pt x="98298" y="2510790"/>
                  </a:lnTo>
                </a:path>
                <a:path w="974725" h="3562350">
                  <a:moveTo>
                    <a:pt x="98298" y="2529840"/>
                  </a:moveTo>
                  <a:lnTo>
                    <a:pt x="98298" y="2431541"/>
                  </a:lnTo>
                </a:path>
                <a:path w="974725" h="3562350">
                  <a:moveTo>
                    <a:pt x="0" y="3086099"/>
                  </a:moveTo>
                  <a:lnTo>
                    <a:pt x="177546" y="3086099"/>
                  </a:lnTo>
                </a:path>
                <a:path w="974725" h="3562350">
                  <a:moveTo>
                    <a:pt x="104394" y="1258823"/>
                  </a:moveTo>
                  <a:lnTo>
                    <a:pt x="974598" y="1258823"/>
                  </a:lnTo>
                </a:path>
                <a:path w="974725" h="3562350">
                  <a:moveTo>
                    <a:pt x="974598" y="1258823"/>
                  </a:moveTo>
                  <a:lnTo>
                    <a:pt x="974598" y="0"/>
                  </a:lnTo>
                </a:path>
              </a:pathLst>
            </a:custGeom>
            <a:ln w="19050">
              <a:solidFill>
                <a:srgbClr val="0000FF"/>
              </a:solidFill>
            </a:ln>
          </p:spPr>
          <p:txBody>
            <a:bodyPr wrap="square" lIns="0" tIns="0" rIns="0" bIns="0" rtlCol="0"/>
            <a:lstStyle/>
            <a:p>
              <a:endParaRPr/>
            </a:p>
          </p:txBody>
        </p:sp>
        <p:sp>
          <p:nvSpPr>
            <p:cNvPr id="17" name="object 17"/>
            <p:cNvSpPr/>
            <p:nvPr/>
          </p:nvSpPr>
          <p:spPr>
            <a:xfrm>
              <a:off x="8229853" y="2044699"/>
              <a:ext cx="304800" cy="260985"/>
            </a:xfrm>
            <a:custGeom>
              <a:avLst/>
              <a:gdLst/>
              <a:ahLst/>
              <a:cxnLst/>
              <a:rect l="l" t="t" r="r" b="b"/>
              <a:pathLst>
                <a:path w="304800" h="260985">
                  <a:moveTo>
                    <a:pt x="304800" y="130301"/>
                  </a:moveTo>
                  <a:lnTo>
                    <a:pt x="296997" y="88952"/>
                  </a:lnTo>
                  <a:lnTo>
                    <a:pt x="275295" y="53163"/>
                  </a:lnTo>
                  <a:lnTo>
                    <a:pt x="242255" y="25017"/>
                  </a:lnTo>
                  <a:lnTo>
                    <a:pt x="200436" y="6601"/>
                  </a:lnTo>
                  <a:lnTo>
                    <a:pt x="152400" y="0"/>
                  </a:lnTo>
                  <a:lnTo>
                    <a:pt x="104070" y="6601"/>
                  </a:lnTo>
                  <a:lnTo>
                    <a:pt x="62215" y="25017"/>
                  </a:lnTo>
                  <a:lnTo>
                    <a:pt x="29285" y="53163"/>
                  </a:lnTo>
                  <a:lnTo>
                    <a:pt x="7729" y="88952"/>
                  </a:lnTo>
                  <a:lnTo>
                    <a:pt x="0" y="130302"/>
                  </a:lnTo>
                  <a:lnTo>
                    <a:pt x="7729" y="171358"/>
                  </a:lnTo>
                  <a:lnTo>
                    <a:pt x="29285" y="207111"/>
                  </a:lnTo>
                  <a:lnTo>
                    <a:pt x="62215" y="235366"/>
                  </a:lnTo>
                  <a:lnTo>
                    <a:pt x="104070" y="253928"/>
                  </a:lnTo>
                  <a:lnTo>
                    <a:pt x="152400" y="260604"/>
                  </a:lnTo>
                  <a:lnTo>
                    <a:pt x="200436" y="253928"/>
                  </a:lnTo>
                  <a:lnTo>
                    <a:pt x="242255" y="235366"/>
                  </a:lnTo>
                  <a:lnTo>
                    <a:pt x="275295" y="207111"/>
                  </a:lnTo>
                  <a:lnTo>
                    <a:pt x="296997" y="171358"/>
                  </a:lnTo>
                  <a:lnTo>
                    <a:pt x="304800" y="130301"/>
                  </a:lnTo>
                  <a:close/>
                </a:path>
              </a:pathLst>
            </a:custGeom>
            <a:solidFill>
              <a:srgbClr val="FFFFFF"/>
            </a:solidFill>
          </p:spPr>
          <p:txBody>
            <a:bodyPr wrap="square" lIns="0" tIns="0" rIns="0" bIns="0" rtlCol="0"/>
            <a:lstStyle/>
            <a:p>
              <a:endParaRPr/>
            </a:p>
          </p:txBody>
        </p:sp>
        <p:sp>
          <p:nvSpPr>
            <p:cNvPr id="18" name="object 18"/>
            <p:cNvSpPr/>
            <p:nvPr/>
          </p:nvSpPr>
          <p:spPr>
            <a:xfrm>
              <a:off x="8229853" y="2044699"/>
              <a:ext cx="304800" cy="260985"/>
            </a:xfrm>
            <a:custGeom>
              <a:avLst/>
              <a:gdLst/>
              <a:ahLst/>
              <a:cxnLst/>
              <a:rect l="l" t="t" r="r" b="b"/>
              <a:pathLst>
                <a:path w="304800" h="260985">
                  <a:moveTo>
                    <a:pt x="304800" y="130301"/>
                  </a:moveTo>
                  <a:lnTo>
                    <a:pt x="296997" y="88952"/>
                  </a:lnTo>
                  <a:lnTo>
                    <a:pt x="275295" y="53163"/>
                  </a:lnTo>
                  <a:lnTo>
                    <a:pt x="242255" y="25017"/>
                  </a:lnTo>
                  <a:lnTo>
                    <a:pt x="200436" y="6601"/>
                  </a:lnTo>
                  <a:lnTo>
                    <a:pt x="152400" y="0"/>
                  </a:lnTo>
                  <a:lnTo>
                    <a:pt x="104070" y="6601"/>
                  </a:lnTo>
                  <a:lnTo>
                    <a:pt x="62215" y="25017"/>
                  </a:lnTo>
                  <a:lnTo>
                    <a:pt x="29285" y="53163"/>
                  </a:lnTo>
                  <a:lnTo>
                    <a:pt x="7729" y="88952"/>
                  </a:lnTo>
                  <a:lnTo>
                    <a:pt x="0" y="130302"/>
                  </a:lnTo>
                  <a:lnTo>
                    <a:pt x="7729" y="171358"/>
                  </a:lnTo>
                  <a:lnTo>
                    <a:pt x="29285" y="207111"/>
                  </a:lnTo>
                  <a:lnTo>
                    <a:pt x="62215" y="235366"/>
                  </a:lnTo>
                  <a:lnTo>
                    <a:pt x="104070" y="253928"/>
                  </a:lnTo>
                  <a:lnTo>
                    <a:pt x="152400" y="260604"/>
                  </a:lnTo>
                  <a:lnTo>
                    <a:pt x="200436" y="253928"/>
                  </a:lnTo>
                  <a:lnTo>
                    <a:pt x="242255" y="235366"/>
                  </a:lnTo>
                  <a:lnTo>
                    <a:pt x="275295" y="207111"/>
                  </a:lnTo>
                  <a:lnTo>
                    <a:pt x="296997" y="171358"/>
                  </a:lnTo>
                  <a:lnTo>
                    <a:pt x="304800" y="130301"/>
                  </a:lnTo>
                  <a:close/>
                </a:path>
              </a:pathLst>
            </a:custGeom>
            <a:ln w="19050">
              <a:solidFill>
                <a:srgbClr val="0000FF"/>
              </a:solidFill>
            </a:ln>
          </p:spPr>
          <p:txBody>
            <a:bodyPr wrap="square" lIns="0" tIns="0" rIns="0" bIns="0" rtlCol="0"/>
            <a:lstStyle/>
            <a:p>
              <a:endParaRPr/>
            </a:p>
          </p:txBody>
        </p:sp>
        <p:sp>
          <p:nvSpPr>
            <p:cNvPr id="19" name="object 19"/>
            <p:cNvSpPr/>
            <p:nvPr/>
          </p:nvSpPr>
          <p:spPr>
            <a:xfrm>
              <a:off x="5168900" y="2479801"/>
              <a:ext cx="3235960" cy="3524250"/>
            </a:xfrm>
            <a:custGeom>
              <a:avLst/>
              <a:gdLst/>
              <a:ahLst/>
              <a:cxnLst/>
              <a:rect l="l" t="t" r="r" b="b"/>
              <a:pathLst>
                <a:path w="3235959" h="3524250">
                  <a:moveTo>
                    <a:pt x="2365248" y="2212847"/>
                  </a:moveTo>
                  <a:lnTo>
                    <a:pt x="3235452" y="2212847"/>
                  </a:lnTo>
                </a:path>
                <a:path w="3235959" h="3524250">
                  <a:moveTo>
                    <a:pt x="880872" y="753617"/>
                  </a:moveTo>
                  <a:lnTo>
                    <a:pt x="880872" y="614171"/>
                  </a:lnTo>
                </a:path>
                <a:path w="3235959" h="3524250">
                  <a:moveTo>
                    <a:pt x="880872" y="476249"/>
                  </a:moveTo>
                  <a:lnTo>
                    <a:pt x="880872" y="377951"/>
                  </a:lnTo>
                </a:path>
                <a:path w="3235959" h="3524250">
                  <a:moveTo>
                    <a:pt x="801624" y="674369"/>
                  </a:moveTo>
                  <a:lnTo>
                    <a:pt x="801624" y="417575"/>
                  </a:lnTo>
                </a:path>
                <a:path w="3235959" h="3524250">
                  <a:moveTo>
                    <a:pt x="801624" y="417575"/>
                  </a:moveTo>
                  <a:lnTo>
                    <a:pt x="979170" y="417575"/>
                  </a:lnTo>
                </a:path>
                <a:path w="3235959" h="3524250">
                  <a:moveTo>
                    <a:pt x="939546" y="573023"/>
                  </a:moveTo>
                  <a:lnTo>
                    <a:pt x="880872" y="454151"/>
                  </a:lnTo>
                </a:path>
                <a:path w="3235959" h="3524250">
                  <a:moveTo>
                    <a:pt x="979170" y="416051"/>
                  </a:moveTo>
                  <a:lnTo>
                    <a:pt x="979170" y="674369"/>
                  </a:lnTo>
                </a:path>
                <a:path w="3235959" h="3524250">
                  <a:moveTo>
                    <a:pt x="880872" y="1130045"/>
                  </a:moveTo>
                  <a:lnTo>
                    <a:pt x="880872" y="992123"/>
                  </a:lnTo>
                </a:path>
                <a:path w="3235959" h="3524250">
                  <a:moveTo>
                    <a:pt x="920496" y="992123"/>
                  </a:moveTo>
                  <a:lnTo>
                    <a:pt x="841248" y="992123"/>
                  </a:lnTo>
                </a:path>
                <a:path w="3235959" h="3524250">
                  <a:moveTo>
                    <a:pt x="939546" y="952499"/>
                  </a:moveTo>
                  <a:lnTo>
                    <a:pt x="880872" y="833627"/>
                  </a:lnTo>
                </a:path>
                <a:path w="3235959" h="3524250">
                  <a:moveTo>
                    <a:pt x="880872" y="852677"/>
                  </a:moveTo>
                  <a:lnTo>
                    <a:pt x="880872" y="753617"/>
                  </a:lnTo>
                </a:path>
                <a:path w="3235959" h="3524250">
                  <a:moveTo>
                    <a:pt x="880872" y="376427"/>
                  </a:moveTo>
                  <a:lnTo>
                    <a:pt x="880872" y="237743"/>
                  </a:lnTo>
                </a:path>
                <a:path w="3235959" h="3524250">
                  <a:moveTo>
                    <a:pt x="920496" y="237743"/>
                  </a:moveTo>
                  <a:lnTo>
                    <a:pt x="841248" y="237743"/>
                  </a:lnTo>
                </a:path>
                <a:path w="3235959" h="3524250">
                  <a:moveTo>
                    <a:pt x="939546" y="198119"/>
                  </a:moveTo>
                  <a:lnTo>
                    <a:pt x="880872" y="79247"/>
                  </a:lnTo>
                </a:path>
                <a:path w="3235959" h="3524250">
                  <a:moveTo>
                    <a:pt x="880872" y="98297"/>
                  </a:moveTo>
                  <a:lnTo>
                    <a:pt x="880872" y="0"/>
                  </a:lnTo>
                </a:path>
                <a:path w="3235959" h="3524250">
                  <a:moveTo>
                    <a:pt x="782574" y="653795"/>
                  </a:moveTo>
                  <a:lnTo>
                    <a:pt x="960120" y="653795"/>
                  </a:lnTo>
                </a:path>
                <a:path w="3235959" h="3524250">
                  <a:moveTo>
                    <a:pt x="880872" y="1882901"/>
                  </a:moveTo>
                  <a:lnTo>
                    <a:pt x="880872" y="1742693"/>
                  </a:lnTo>
                </a:path>
                <a:path w="3235959" h="3524250">
                  <a:moveTo>
                    <a:pt x="880872" y="1604771"/>
                  </a:moveTo>
                  <a:lnTo>
                    <a:pt x="880872" y="1506473"/>
                  </a:lnTo>
                </a:path>
                <a:path w="3235959" h="3524250">
                  <a:moveTo>
                    <a:pt x="801624" y="1802891"/>
                  </a:moveTo>
                  <a:lnTo>
                    <a:pt x="801624" y="1546097"/>
                  </a:lnTo>
                </a:path>
                <a:path w="3235959" h="3524250">
                  <a:moveTo>
                    <a:pt x="801624" y="1546097"/>
                  </a:moveTo>
                  <a:lnTo>
                    <a:pt x="979170" y="1546097"/>
                  </a:lnTo>
                </a:path>
                <a:path w="3235959" h="3524250">
                  <a:moveTo>
                    <a:pt x="939546" y="1701545"/>
                  </a:moveTo>
                  <a:lnTo>
                    <a:pt x="880872" y="1582673"/>
                  </a:lnTo>
                </a:path>
                <a:path w="3235959" h="3524250">
                  <a:moveTo>
                    <a:pt x="979170" y="1544573"/>
                  </a:moveTo>
                  <a:lnTo>
                    <a:pt x="979170" y="1802891"/>
                  </a:lnTo>
                </a:path>
                <a:path w="3235959" h="3524250">
                  <a:moveTo>
                    <a:pt x="880872" y="2258567"/>
                  </a:moveTo>
                  <a:lnTo>
                    <a:pt x="880872" y="2120645"/>
                  </a:lnTo>
                </a:path>
                <a:path w="3235959" h="3524250">
                  <a:moveTo>
                    <a:pt x="920496" y="2120645"/>
                  </a:moveTo>
                  <a:lnTo>
                    <a:pt x="841248" y="2120645"/>
                  </a:lnTo>
                </a:path>
                <a:path w="3235959" h="3524250">
                  <a:moveTo>
                    <a:pt x="939546" y="2081021"/>
                  </a:moveTo>
                  <a:lnTo>
                    <a:pt x="880872" y="1962149"/>
                  </a:lnTo>
                </a:path>
                <a:path w="3235959" h="3524250">
                  <a:moveTo>
                    <a:pt x="880872" y="1981199"/>
                  </a:moveTo>
                  <a:lnTo>
                    <a:pt x="880872" y="1882901"/>
                  </a:lnTo>
                </a:path>
                <a:path w="3235959" h="3524250">
                  <a:moveTo>
                    <a:pt x="880872" y="1504949"/>
                  </a:moveTo>
                  <a:lnTo>
                    <a:pt x="880872" y="1367027"/>
                  </a:lnTo>
                </a:path>
                <a:path w="3235959" h="3524250">
                  <a:moveTo>
                    <a:pt x="920496" y="1367027"/>
                  </a:moveTo>
                  <a:lnTo>
                    <a:pt x="841248" y="1367027"/>
                  </a:lnTo>
                </a:path>
                <a:path w="3235959" h="3524250">
                  <a:moveTo>
                    <a:pt x="939546" y="1326641"/>
                  </a:moveTo>
                  <a:lnTo>
                    <a:pt x="880872" y="1207769"/>
                  </a:lnTo>
                </a:path>
                <a:path w="3235959" h="3524250">
                  <a:moveTo>
                    <a:pt x="880872" y="1226819"/>
                  </a:moveTo>
                  <a:lnTo>
                    <a:pt x="880872" y="1128521"/>
                  </a:lnTo>
                </a:path>
                <a:path w="3235959" h="3524250">
                  <a:moveTo>
                    <a:pt x="782574" y="1782317"/>
                  </a:moveTo>
                  <a:lnTo>
                    <a:pt x="960120" y="1782317"/>
                  </a:lnTo>
                </a:path>
                <a:path w="3235959" h="3524250">
                  <a:moveTo>
                    <a:pt x="880872" y="3011423"/>
                  </a:moveTo>
                  <a:lnTo>
                    <a:pt x="880872" y="2871977"/>
                  </a:lnTo>
                </a:path>
                <a:path w="3235959" h="3524250">
                  <a:moveTo>
                    <a:pt x="880872" y="2733293"/>
                  </a:moveTo>
                  <a:lnTo>
                    <a:pt x="880872" y="2634995"/>
                  </a:lnTo>
                </a:path>
                <a:path w="3235959" h="3524250">
                  <a:moveTo>
                    <a:pt x="801624" y="2932175"/>
                  </a:moveTo>
                  <a:lnTo>
                    <a:pt x="801624" y="2674619"/>
                  </a:lnTo>
                </a:path>
                <a:path w="3235959" h="3524250">
                  <a:moveTo>
                    <a:pt x="801624" y="2674619"/>
                  </a:moveTo>
                  <a:lnTo>
                    <a:pt x="979170" y="2674619"/>
                  </a:lnTo>
                </a:path>
                <a:path w="3235959" h="3524250">
                  <a:moveTo>
                    <a:pt x="939546" y="2830067"/>
                  </a:moveTo>
                  <a:lnTo>
                    <a:pt x="880872" y="2711195"/>
                  </a:lnTo>
                </a:path>
                <a:path w="3235959" h="3524250">
                  <a:moveTo>
                    <a:pt x="979170" y="2673095"/>
                  </a:moveTo>
                  <a:lnTo>
                    <a:pt x="979170" y="2932175"/>
                  </a:lnTo>
                </a:path>
                <a:path w="3235959" h="3524250">
                  <a:moveTo>
                    <a:pt x="880872" y="3387851"/>
                  </a:moveTo>
                  <a:lnTo>
                    <a:pt x="880872" y="3249167"/>
                  </a:lnTo>
                </a:path>
                <a:path w="3235959" h="3524250">
                  <a:moveTo>
                    <a:pt x="920496" y="3249167"/>
                  </a:moveTo>
                  <a:lnTo>
                    <a:pt x="841248" y="3249167"/>
                  </a:lnTo>
                </a:path>
                <a:path w="3235959" h="3524250">
                  <a:moveTo>
                    <a:pt x="939546" y="3209543"/>
                  </a:moveTo>
                  <a:lnTo>
                    <a:pt x="880872" y="3090671"/>
                  </a:lnTo>
                </a:path>
                <a:path w="3235959" h="3524250">
                  <a:moveTo>
                    <a:pt x="880872" y="3109721"/>
                  </a:moveTo>
                  <a:lnTo>
                    <a:pt x="880872" y="3011423"/>
                  </a:lnTo>
                </a:path>
                <a:path w="3235959" h="3524250">
                  <a:moveTo>
                    <a:pt x="880872" y="2633471"/>
                  </a:moveTo>
                  <a:lnTo>
                    <a:pt x="880872" y="2495549"/>
                  </a:lnTo>
                </a:path>
                <a:path w="3235959" h="3524250">
                  <a:moveTo>
                    <a:pt x="920496" y="2495549"/>
                  </a:moveTo>
                  <a:lnTo>
                    <a:pt x="841248" y="2495549"/>
                  </a:lnTo>
                </a:path>
                <a:path w="3235959" h="3524250">
                  <a:moveTo>
                    <a:pt x="939546" y="2455925"/>
                  </a:moveTo>
                  <a:lnTo>
                    <a:pt x="880872" y="2336291"/>
                  </a:lnTo>
                </a:path>
                <a:path w="3235959" h="3524250">
                  <a:moveTo>
                    <a:pt x="880872" y="2355341"/>
                  </a:moveTo>
                  <a:lnTo>
                    <a:pt x="880872" y="2257043"/>
                  </a:lnTo>
                </a:path>
                <a:path w="3235959" h="3524250">
                  <a:moveTo>
                    <a:pt x="782574" y="2911601"/>
                  </a:moveTo>
                  <a:lnTo>
                    <a:pt x="960120" y="2911601"/>
                  </a:lnTo>
                </a:path>
                <a:path w="3235959" h="3524250">
                  <a:moveTo>
                    <a:pt x="0" y="1084326"/>
                  </a:moveTo>
                  <a:lnTo>
                    <a:pt x="870203" y="1084325"/>
                  </a:lnTo>
                </a:path>
                <a:path w="3235959" h="3524250">
                  <a:moveTo>
                    <a:pt x="0" y="2212848"/>
                  </a:moveTo>
                  <a:lnTo>
                    <a:pt x="870203" y="2212847"/>
                  </a:lnTo>
                </a:path>
                <a:path w="3235959" h="3524250">
                  <a:moveTo>
                    <a:pt x="3216402" y="2212847"/>
                  </a:moveTo>
                  <a:lnTo>
                    <a:pt x="3216402" y="3524249"/>
                  </a:lnTo>
                </a:path>
              </a:pathLst>
            </a:custGeom>
            <a:ln w="19050">
              <a:solidFill>
                <a:srgbClr val="0000FF"/>
              </a:solidFill>
            </a:ln>
          </p:spPr>
          <p:txBody>
            <a:bodyPr wrap="square" lIns="0" tIns="0" rIns="0" bIns="0" rtlCol="0"/>
            <a:lstStyle/>
            <a:p>
              <a:endParaRPr/>
            </a:p>
          </p:txBody>
        </p:sp>
        <p:sp>
          <p:nvSpPr>
            <p:cNvPr id="20" name="object 20"/>
            <p:cNvSpPr/>
            <p:nvPr/>
          </p:nvSpPr>
          <p:spPr>
            <a:xfrm>
              <a:off x="8323579" y="6002527"/>
              <a:ext cx="124460" cy="123825"/>
            </a:xfrm>
            <a:custGeom>
              <a:avLst/>
              <a:gdLst/>
              <a:ahLst/>
              <a:cxnLst/>
              <a:rect l="l" t="t" r="r" b="b"/>
              <a:pathLst>
                <a:path w="124459" h="123825">
                  <a:moveTo>
                    <a:pt x="124205" y="0"/>
                  </a:moveTo>
                  <a:lnTo>
                    <a:pt x="0" y="0"/>
                  </a:lnTo>
                  <a:lnTo>
                    <a:pt x="62484" y="123444"/>
                  </a:lnTo>
                  <a:lnTo>
                    <a:pt x="124205" y="0"/>
                  </a:lnTo>
                  <a:close/>
                </a:path>
              </a:pathLst>
            </a:custGeom>
            <a:solidFill>
              <a:srgbClr val="0000FF"/>
            </a:solidFill>
          </p:spPr>
          <p:txBody>
            <a:bodyPr wrap="square" lIns="0" tIns="0" rIns="0" bIns="0" rtlCol="0"/>
            <a:lstStyle/>
            <a:p>
              <a:endParaRPr/>
            </a:p>
          </p:txBody>
        </p:sp>
        <p:sp>
          <p:nvSpPr>
            <p:cNvPr id="21" name="object 21"/>
            <p:cNvSpPr/>
            <p:nvPr/>
          </p:nvSpPr>
          <p:spPr>
            <a:xfrm>
              <a:off x="5168900" y="4692650"/>
              <a:ext cx="0" cy="1311910"/>
            </a:xfrm>
            <a:custGeom>
              <a:avLst/>
              <a:gdLst/>
              <a:ahLst/>
              <a:cxnLst/>
              <a:rect l="l" t="t" r="r" b="b"/>
              <a:pathLst>
                <a:path h="1311910">
                  <a:moveTo>
                    <a:pt x="0" y="0"/>
                  </a:moveTo>
                  <a:lnTo>
                    <a:pt x="0" y="1311402"/>
                  </a:lnTo>
                </a:path>
              </a:pathLst>
            </a:custGeom>
            <a:ln w="19050">
              <a:solidFill>
                <a:srgbClr val="0000FF"/>
              </a:solidFill>
            </a:ln>
          </p:spPr>
          <p:txBody>
            <a:bodyPr wrap="square" lIns="0" tIns="0" rIns="0" bIns="0" rtlCol="0"/>
            <a:lstStyle/>
            <a:p>
              <a:endParaRPr/>
            </a:p>
          </p:txBody>
        </p:sp>
        <p:sp>
          <p:nvSpPr>
            <p:cNvPr id="22" name="object 22"/>
            <p:cNvSpPr/>
            <p:nvPr/>
          </p:nvSpPr>
          <p:spPr>
            <a:xfrm>
              <a:off x="5107177" y="6002527"/>
              <a:ext cx="124460" cy="123825"/>
            </a:xfrm>
            <a:custGeom>
              <a:avLst/>
              <a:gdLst/>
              <a:ahLst/>
              <a:cxnLst/>
              <a:rect l="l" t="t" r="r" b="b"/>
              <a:pathLst>
                <a:path w="124460" h="123825">
                  <a:moveTo>
                    <a:pt x="124206" y="0"/>
                  </a:moveTo>
                  <a:lnTo>
                    <a:pt x="0" y="0"/>
                  </a:lnTo>
                  <a:lnTo>
                    <a:pt x="61722" y="123444"/>
                  </a:lnTo>
                  <a:lnTo>
                    <a:pt x="124206" y="0"/>
                  </a:lnTo>
                  <a:close/>
                </a:path>
              </a:pathLst>
            </a:custGeom>
            <a:solidFill>
              <a:srgbClr val="0000FF"/>
            </a:solidFill>
          </p:spPr>
          <p:txBody>
            <a:bodyPr wrap="square" lIns="0" tIns="0" rIns="0" bIns="0" rtlCol="0"/>
            <a:lstStyle/>
            <a:p>
              <a:endParaRPr/>
            </a:p>
          </p:txBody>
        </p:sp>
        <p:sp>
          <p:nvSpPr>
            <p:cNvPr id="23" name="object 23"/>
            <p:cNvSpPr/>
            <p:nvPr/>
          </p:nvSpPr>
          <p:spPr>
            <a:xfrm>
              <a:off x="5168900" y="2254249"/>
              <a:ext cx="0" cy="1310005"/>
            </a:xfrm>
            <a:custGeom>
              <a:avLst/>
              <a:gdLst/>
              <a:ahLst/>
              <a:cxnLst/>
              <a:rect l="l" t="t" r="r" b="b"/>
              <a:pathLst>
                <a:path h="1310004">
                  <a:moveTo>
                    <a:pt x="0" y="1309877"/>
                  </a:moveTo>
                  <a:lnTo>
                    <a:pt x="0" y="0"/>
                  </a:lnTo>
                </a:path>
              </a:pathLst>
            </a:custGeom>
            <a:ln w="19050">
              <a:solidFill>
                <a:srgbClr val="0000FF"/>
              </a:solidFill>
            </a:ln>
          </p:spPr>
          <p:txBody>
            <a:bodyPr wrap="square" lIns="0" tIns="0" rIns="0" bIns="0" rtlCol="0"/>
            <a:lstStyle/>
            <a:p>
              <a:endParaRPr/>
            </a:p>
          </p:txBody>
        </p:sp>
        <p:sp>
          <p:nvSpPr>
            <p:cNvPr id="24" name="object 24"/>
            <p:cNvSpPr/>
            <p:nvPr/>
          </p:nvSpPr>
          <p:spPr>
            <a:xfrm>
              <a:off x="5107177" y="2133091"/>
              <a:ext cx="124460" cy="123825"/>
            </a:xfrm>
            <a:custGeom>
              <a:avLst/>
              <a:gdLst/>
              <a:ahLst/>
              <a:cxnLst/>
              <a:rect l="l" t="t" r="r" b="b"/>
              <a:pathLst>
                <a:path w="124460" h="123825">
                  <a:moveTo>
                    <a:pt x="124206" y="123443"/>
                  </a:moveTo>
                  <a:lnTo>
                    <a:pt x="61722" y="0"/>
                  </a:lnTo>
                  <a:lnTo>
                    <a:pt x="0" y="123443"/>
                  </a:lnTo>
                  <a:lnTo>
                    <a:pt x="124206" y="123443"/>
                  </a:lnTo>
                  <a:close/>
                </a:path>
              </a:pathLst>
            </a:custGeom>
            <a:solidFill>
              <a:srgbClr val="0000FF"/>
            </a:solidFill>
          </p:spPr>
          <p:txBody>
            <a:bodyPr wrap="square" lIns="0" tIns="0" rIns="0" bIns="0" rtlCol="0"/>
            <a:lstStyle/>
            <a:p>
              <a:endParaRPr/>
            </a:p>
          </p:txBody>
        </p:sp>
      </p:grpSp>
      <p:sp>
        <p:nvSpPr>
          <p:cNvPr id="25" name="Rectángulo 2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6850" y="538869"/>
            <a:ext cx="10362691" cy="443711"/>
          </a:xfrm>
          <a:prstGeom prst="rect">
            <a:avLst/>
          </a:prstGeom>
        </p:spPr>
        <p:txBody>
          <a:bodyPr vert="horz" wrap="square" lIns="0" tIns="12700" rIns="0" bIns="0" rtlCol="0">
            <a:spAutoFit/>
          </a:bodyPr>
          <a:lstStyle/>
          <a:p>
            <a:pPr marL="12700">
              <a:spcBef>
                <a:spcPts val="100"/>
              </a:spcBef>
            </a:pPr>
            <a:r>
              <a:rPr sz="2800" b="1" spc="-5" dirty="0">
                <a:solidFill>
                  <a:schemeClr val="tx1"/>
                </a:solidFill>
                <a:effectLst>
                  <a:outerShdw blurRad="38100" dist="38100" dir="2700000" algn="tl">
                    <a:srgbClr val="000000">
                      <a:alpha val="43137"/>
                    </a:srgbClr>
                  </a:outerShdw>
                </a:effectLst>
              </a:rPr>
              <a:t>CONFIGURACION</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DE</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BARRAS</a:t>
            </a:r>
            <a:r>
              <a:rPr sz="2800" b="1" spc="-15"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EN</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INTERRUPTOR</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Y</a:t>
            </a:r>
            <a:r>
              <a:rPr sz="2800" b="1" spc="-15"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MEDIO</a:t>
            </a:r>
            <a:endParaRPr sz="2800" dirty="0">
              <a:solidFill>
                <a:schemeClr val="tx1"/>
              </a:solidFill>
              <a:effectLst>
                <a:outerShdw blurRad="38100" dist="38100" dir="2700000" algn="tl">
                  <a:srgbClr val="000000">
                    <a:alpha val="43137"/>
                  </a:srgbClr>
                </a:outerShdw>
              </a:effectLst>
            </a:endParaRPr>
          </a:p>
        </p:txBody>
      </p:sp>
      <p:sp>
        <p:nvSpPr>
          <p:cNvPr id="245" name="Rectángulo 24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44" name="Imagen 243"/>
          <p:cNvPicPr>
            <a:picLocks noChangeAspect="1"/>
          </p:cNvPicPr>
          <p:nvPr/>
        </p:nvPicPr>
        <p:blipFill>
          <a:blip r:embed="rId2"/>
          <a:stretch>
            <a:fillRect/>
          </a:stretch>
        </p:blipFill>
        <p:spPr>
          <a:xfrm>
            <a:off x="1854200" y="1287157"/>
            <a:ext cx="14097000" cy="8382000"/>
          </a:xfrm>
          <a:prstGeom prst="rect">
            <a:avLst/>
          </a:prstGeom>
        </p:spPr>
      </p:pic>
    </p:spTree>
  </p:cSld>
  <p:clrMapOvr>
    <a:masterClrMapping/>
  </p:clrMapOvr>
  <p:transition>
    <p:blind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73400" y="442779"/>
            <a:ext cx="13095341" cy="443711"/>
          </a:xfrm>
          <a:prstGeom prst="rect">
            <a:avLst/>
          </a:prstGeom>
        </p:spPr>
        <p:txBody>
          <a:bodyPr vert="horz" wrap="square" lIns="0" tIns="12700" rIns="0" bIns="0" rtlCol="0">
            <a:spAutoFit/>
          </a:bodyPr>
          <a:lstStyle/>
          <a:p>
            <a:pPr marL="12700">
              <a:spcBef>
                <a:spcPts val="100"/>
              </a:spcBef>
            </a:pPr>
            <a:r>
              <a:rPr sz="2800" b="1" spc="-5" dirty="0">
                <a:solidFill>
                  <a:schemeClr val="tx1"/>
                </a:solidFill>
                <a:effectLst>
                  <a:outerShdw blurRad="38100" dist="38100" dir="2700000" algn="tl">
                    <a:srgbClr val="000000">
                      <a:alpha val="43137"/>
                    </a:srgbClr>
                  </a:outerShdw>
                </a:effectLst>
              </a:rPr>
              <a:t>CONFIGURACION</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DE</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BARRAS</a:t>
            </a:r>
            <a:r>
              <a:rPr sz="2800" b="1" spc="-15"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EN</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INTERRUPTOR</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Y</a:t>
            </a:r>
            <a:r>
              <a:rPr sz="2800" b="1" spc="-15" dirty="0">
                <a:solidFill>
                  <a:schemeClr val="tx1"/>
                </a:solidFill>
                <a:effectLst>
                  <a:outerShdw blurRad="38100" dist="38100" dir="2700000" algn="tl">
                    <a:srgbClr val="000000">
                      <a:alpha val="43137"/>
                    </a:srgbClr>
                  </a:outerShdw>
                </a:effectLst>
              </a:rPr>
              <a:t> </a:t>
            </a:r>
            <a:r>
              <a:rPr sz="2800" b="1" dirty="0" smtClean="0">
                <a:solidFill>
                  <a:schemeClr val="tx1"/>
                </a:solidFill>
                <a:effectLst>
                  <a:outerShdw blurRad="38100" dist="38100" dir="2700000" algn="tl">
                    <a:srgbClr val="000000">
                      <a:alpha val="43137"/>
                    </a:srgbClr>
                  </a:outerShdw>
                </a:effectLst>
              </a:rPr>
              <a:t>MEDIO</a:t>
            </a:r>
            <a:r>
              <a:rPr lang="es-AR" sz="2800" b="1" dirty="0" smtClean="0">
                <a:solidFill>
                  <a:schemeClr val="tx1"/>
                </a:solidFill>
                <a:effectLst>
                  <a:outerShdw blurRad="38100" dist="38100" dir="2700000" algn="tl">
                    <a:srgbClr val="000000">
                      <a:alpha val="43137"/>
                    </a:srgbClr>
                  </a:outerShdw>
                </a:effectLst>
              </a:rPr>
              <a:t> </a:t>
            </a:r>
            <a:r>
              <a:rPr lang="es-AR" sz="2800" b="1" dirty="0">
                <a:solidFill>
                  <a:schemeClr val="tx1"/>
                </a:solidFill>
                <a:effectLst>
                  <a:outerShdw blurRad="38100" dist="38100" dir="2700000" algn="tl">
                    <a:srgbClr val="000000">
                      <a:alpha val="43137"/>
                    </a:srgbClr>
                  </a:outerShdw>
                </a:effectLst>
              </a:rPr>
              <a:t>(AMPLIACION)</a:t>
            </a:r>
            <a:endParaRPr sz="2800" dirty="0">
              <a:solidFill>
                <a:schemeClr val="tx1"/>
              </a:solidFill>
              <a:effectLst>
                <a:outerShdw blurRad="38100" dist="38100" dir="2700000" algn="tl">
                  <a:srgbClr val="000000">
                    <a:alpha val="43137"/>
                  </a:srgbClr>
                </a:outerShdw>
              </a:effectLst>
            </a:endParaRPr>
          </a:p>
        </p:txBody>
      </p:sp>
      <p:sp>
        <p:nvSpPr>
          <p:cNvPr id="245" name="Rectángulo 24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p:cNvPicPr>
            <a:picLocks noChangeAspect="1"/>
          </p:cNvPicPr>
          <p:nvPr/>
        </p:nvPicPr>
        <p:blipFill>
          <a:blip r:embed="rId2"/>
          <a:stretch>
            <a:fillRect/>
          </a:stretch>
        </p:blipFill>
        <p:spPr>
          <a:xfrm>
            <a:off x="2387600" y="1159935"/>
            <a:ext cx="13487400" cy="8136465"/>
          </a:xfrm>
          <a:prstGeom prst="rect">
            <a:avLst/>
          </a:prstGeom>
        </p:spPr>
      </p:pic>
    </p:spTree>
    <p:extLst>
      <p:ext uri="{BB962C8B-B14F-4D97-AF65-F5344CB8AC3E}">
        <p14:creationId xmlns:p14="http://schemas.microsoft.com/office/powerpoint/2010/main" val="1243544302"/>
      </p:ext>
    </p:extLst>
  </p:cSld>
  <p:clrMapOvr>
    <a:masterClrMapping/>
  </p:clrMapOvr>
  <p:transition>
    <p:blind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59200" y="457200"/>
            <a:ext cx="13095341" cy="443711"/>
          </a:xfrm>
          <a:prstGeom prst="rect">
            <a:avLst/>
          </a:prstGeom>
        </p:spPr>
        <p:txBody>
          <a:bodyPr vert="horz" wrap="square" lIns="0" tIns="12700" rIns="0" bIns="0" rtlCol="0">
            <a:spAutoFit/>
          </a:bodyPr>
          <a:lstStyle/>
          <a:p>
            <a:pPr marL="12700">
              <a:spcBef>
                <a:spcPts val="100"/>
              </a:spcBef>
            </a:pPr>
            <a:r>
              <a:rPr lang="es-AR" sz="2800" b="1" dirty="0">
                <a:solidFill>
                  <a:schemeClr val="tx1"/>
                </a:solidFill>
                <a:effectLst>
                  <a:outerShdw blurRad="38100" dist="38100" dir="2700000" algn="tl">
                    <a:srgbClr val="000000">
                      <a:alpha val="43137"/>
                    </a:srgbClr>
                  </a:outerShdw>
                </a:effectLst>
              </a:rPr>
              <a:t>CONFIGURACION DE BARRA PRINCIPAL Y TRANSFERENCIA</a:t>
            </a:r>
            <a:endParaRPr sz="2800" dirty="0">
              <a:solidFill>
                <a:schemeClr val="tx1"/>
              </a:solidFill>
              <a:effectLst>
                <a:outerShdw blurRad="38100" dist="38100" dir="2700000" algn="tl">
                  <a:srgbClr val="000000">
                    <a:alpha val="43137"/>
                  </a:srgbClr>
                </a:outerShdw>
              </a:effectLst>
            </a:endParaRPr>
          </a:p>
        </p:txBody>
      </p:sp>
      <p:sp>
        <p:nvSpPr>
          <p:cNvPr id="245" name="Rectángulo 24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 name="Imagen 3"/>
          <p:cNvPicPr>
            <a:picLocks noChangeAspect="1"/>
          </p:cNvPicPr>
          <p:nvPr/>
        </p:nvPicPr>
        <p:blipFill>
          <a:blip r:embed="rId2"/>
          <a:stretch>
            <a:fillRect/>
          </a:stretch>
        </p:blipFill>
        <p:spPr>
          <a:xfrm>
            <a:off x="2921000" y="1028700"/>
            <a:ext cx="12496800" cy="8572500"/>
          </a:xfrm>
          <a:prstGeom prst="rect">
            <a:avLst/>
          </a:prstGeom>
        </p:spPr>
      </p:pic>
    </p:spTree>
    <p:extLst>
      <p:ext uri="{BB962C8B-B14F-4D97-AF65-F5344CB8AC3E}">
        <p14:creationId xmlns:p14="http://schemas.microsoft.com/office/powerpoint/2010/main" val="3403896826"/>
      </p:ext>
    </p:extLst>
  </p:cSld>
  <p:clrMapOvr>
    <a:masterClrMapping/>
  </p:clrMapOvr>
  <p:transition>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635000" y="787654"/>
            <a:ext cx="16763999" cy="7719421"/>
          </a:xfrm>
          <a:prstGeom prst="rect">
            <a:avLst/>
          </a:prstGeom>
        </p:spPr>
        <p:txBody>
          <a:bodyPr vert="horz" wrap="square" lIns="0" tIns="12065" rIns="0" bIns="0" rtlCol="0">
            <a:spAutoFit/>
          </a:bodyPr>
          <a:lstStyle/>
          <a:p>
            <a:pPr marL="1905" algn="ctr">
              <a:spcBef>
                <a:spcPts val="95"/>
              </a:spcBef>
            </a:pPr>
            <a:r>
              <a:rPr sz="3200" b="1" spc="-5" dirty="0">
                <a:solidFill>
                  <a:schemeClr val="tx1"/>
                </a:solidFill>
                <a:effectLst>
                  <a:outerShdw blurRad="38100" dist="38100" dir="2700000" algn="tl">
                    <a:srgbClr val="000000">
                      <a:alpha val="43137"/>
                    </a:srgbClr>
                  </a:outerShdw>
                </a:effectLst>
                <a:latin typeface="Arial"/>
                <a:cs typeface="Arial"/>
              </a:rPr>
              <a:t>PROTECCION</a:t>
            </a:r>
            <a:r>
              <a:rPr sz="3200" b="1" spc="5"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DIFERENCIAL</a:t>
            </a:r>
            <a:r>
              <a:rPr sz="3200" b="1" spc="5"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DE</a:t>
            </a:r>
            <a:r>
              <a:rPr sz="3200" b="1" spc="1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BARRAS</a:t>
            </a:r>
            <a:endParaRPr sz="3200" b="1" dirty="0">
              <a:solidFill>
                <a:schemeClr val="tx1"/>
              </a:solidFill>
              <a:effectLst>
                <a:outerShdw blurRad="38100" dist="38100" dir="2700000" algn="tl">
                  <a:srgbClr val="000000">
                    <a:alpha val="43137"/>
                  </a:srgbClr>
                </a:outerShdw>
              </a:effectLst>
              <a:latin typeface="Arial"/>
              <a:cs typeface="Arial"/>
            </a:endParaRPr>
          </a:p>
          <a:p>
            <a:pPr>
              <a:spcBef>
                <a:spcPts val="45"/>
              </a:spcBef>
            </a:pPr>
            <a:endParaRPr sz="3200" dirty="0">
              <a:solidFill>
                <a:schemeClr val="tx1"/>
              </a:solidFill>
              <a:latin typeface="Arial"/>
              <a:cs typeface="Arial"/>
            </a:endParaRPr>
          </a:p>
          <a:p>
            <a:pPr marL="354965" marR="5080" indent="-342900" algn="just">
              <a:buClr>
                <a:srgbClr val="FC0128"/>
              </a:buClr>
              <a:buSzPct val="75000"/>
              <a:buFont typeface="Wingdings"/>
              <a:buChar char=""/>
              <a:tabLst>
                <a:tab pos="355600" algn="l"/>
              </a:tabLst>
            </a:pPr>
            <a:r>
              <a:rPr sz="3200" spc="-5" dirty="0">
                <a:solidFill>
                  <a:schemeClr val="tx1"/>
                </a:solidFill>
                <a:latin typeface="Arial"/>
                <a:cs typeface="Arial"/>
              </a:rPr>
              <a:t>LOS TRANSFORMADORES DE POTENCIA, BARRAS, </a:t>
            </a:r>
            <a:r>
              <a:rPr sz="3200" dirty="0">
                <a:solidFill>
                  <a:schemeClr val="tx1"/>
                </a:solidFill>
                <a:latin typeface="Arial"/>
                <a:cs typeface="Arial"/>
              </a:rPr>
              <a:t> </a:t>
            </a:r>
            <a:r>
              <a:rPr sz="3200" spc="-5" dirty="0">
                <a:solidFill>
                  <a:schemeClr val="tx1"/>
                </a:solidFill>
                <a:latin typeface="Arial"/>
                <a:cs typeface="Arial"/>
              </a:rPr>
              <a:t>GENERADORES</a:t>
            </a:r>
            <a:r>
              <a:rPr sz="3200" dirty="0">
                <a:solidFill>
                  <a:schemeClr val="tx1"/>
                </a:solidFill>
                <a:latin typeface="Arial"/>
                <a:cs typeface="Arial"/>
              </a:rPr>
              <a:t> </a:t>
            </a:r>
            <a:r>
              <a:rPr sz="3200" spc="-5" dirty="0">
                <a:solidFill>
                  <a:schemeClr val="tx1"/>
                </a:solidFill>
                <a:latin typeface="Arial"/>
                <a:cs typeface="Arial"/>
              </a:rPr>
              <a:t>Y</a:t>
            </a:r>
            <a:r>
              <a:rPr sz="3200" dirty="0">
                <a:solidFill>
                  <a:schemeClr val="tx1"/>
                </a:solidFill>
                <a:latin typeface="Arial"/>
                <a:cs typeface="Arial"/>
              </a:rPr>
              <a:t> </a:t>
            </a:r>
            <a:r>
              <a:rPr sz="3200" spc="-5" dirty="0">
                <a:solidFill>
                  <a:schemeClr val="tx1"/>
                </a:solidFill>
                <a:latin typeface="Arial"/>
                <a:cs typeface="Arial"/>
              </a:rPr>
              <a:t>ALGUNOS</a:t>
            </a:r>
            <a:r>
              <a:rPr sz="3200" dirty="0">
                <a:solidFill>
                  <a:schemeClr val="tx1"/>
                </a:solidFill>
                <a:latin typeface="Arial"/>
                <a:cs typeface="Arial"/>
              </a:rPr>
              <a:t> </a:t>
            </a:r>
            <a:r>
              <a:rPr sz="3200" spc="-5" dirty="0">
                <a:solidFill>
                  <a:schemeClr val="tx1"/>
                </a:solidFill>
                <a:latin typeface="Arial"/>
                <a:cs typeface="Arial"/>
              </a:rPr>
              <a:t>MOTORES</a:t>
            </a:r>
            <a:r>
              <a:rPr sz="3200"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a:t>
            </a:r>
            <a:r>
              <a:rPr sz="3200" spc="-5" dirty="0">
                <a:solidFill>
                  <a:schemeClr val="tx1"/>
                </a:solidFill>
                <a:latin typeface="Arial"/>
                <a:cs typeface="Arial"/>
              </a:rPr>
              <a:t>GRAN </a:t>
            </a:r>
            <a:r>
              <a:rPr sz="3200" dirty="0">
                <a:solidFill>
                  <a:schemeClr val="tx1"/>
                </a:solidFill>
                <a:latin typeface="Arial"/>
                <a:cs typeface="Arial"/>
              </a:rPr>
              <a:t> </a:t>
            </a:r>
            <a:r>
              <a:rPr sz="3200" spc="-5" dirty="0">
                <a:solidFill>
                  <a:schemeClr val="tx1"/>
                </a:solidFill>
                <a:latin typeface="Arial"/>
                <a:cs typeface="Arial"/>
              </a:rPr>
              <a:t>POTENCIA USAN </a:t>
            </a:r>
            <a:r>
              <a:rPr sz="3200" dirty="0">
                <a:solidFill>
                  <a:schemeClr val="tx1"/>
                </a:solidFill>
                <a:latin typeface="Arial"/>
                <a:cs typeface="Arial"/>
              </a:rPr>
              <a:t>PROTECCION </a:t>
            </a:r>
            <a:r>
              <a:rPr sz="3200" spc="-5" dirty="0">
                <a:solidFill>
                  <a:schemeClr val="tx1"/>
                </a:solidFill>
                <a:latin typeface="Arial"/>
                <a:cs typeface="Arial"/>
              </a:rPr>
              <a:t>DIFERENCIAL COMO </a:t>
            </a:r>
            <a:r>
              <a:rPr sz="3200" dirty="0">
                <a:solidFill>
                  <a:schemeClr val="tx1"/>
                </a:solidFill>
                <a:latin typeface="Arial"/>
                <a:cs typeface="Arial"/>
              </a:rPr>
              <a:t> </a:t>
            </a:r>
            <a:r>
              <a:rPr sz="3200" spc="-5" dirty="0">
                <a:solidFill>
                  <a:schemeClr val="tx1"/>
                </a:solidFill>
                <a:latin typeface="Arial"/>
                <a:cs typeface="Arial"/>
              </a:rPr>
              <a:t>PROTECCION PRINCIPAL</a:t>
            </a:r>
            <a:r>
              <a:rPr sz="3200" spc="-5" dirty="0" smtClean="0">
                <a:solidFill>
                  <a:schemeClr val="tx1"/>
                </a:solidFill>
                <a:latin typeface="Arial"/>
                <a:cs typeface="Arial"/>
              </a:rPr>
              <a:t>.</a:t>
            </a:r>
            <a:endParaRPr lang="es-AR" sz="3200" spc="-5" dirty="0" smtClean="0">
              <a:solidFill>
                <a:schemeClr val="tx1"/>
              </a:solidFill>
              <a:latin typeface="Arial"/>
              <a:cs typeface="Arial"/>
            </a:endParaRPr>
          </a:p>
          <a:p>
            <a:pPr marL="354965" marR="5080" indent="-342900" algn="just">
              <a:buClr>
                <a:srgbClr val="FC0128"/>
              </a:buClr>
              <a:buSzPct val="75000"/>
              <a:buFont typeface="Wingdings"/>
              <a:buChar char=""/>
              <a:tabLst>
                <a:tab pos="355600" algn="l"/>
              </a:tabLst>
            </a:pPr>
            <a:endParaRPr sz="3200" dirty="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r>
              <a:rPr sz="3200" spc="-5" dirty="0">
                <a:solidFill>
                  <a:schemeClr val="tx1"/>
                </a:solidFill>
                <a:latin typeface="Arial"/>
                <a:cs typeface="Arial"/>
              </a:rPr>
              <a:t>Una </a:t>
            </a:r>
            <a:r>
              <a:rPr sz="3200" spc="-10" dirty="0">
                <a:solidFill>
                  <a:schemeClr val="tx1"/>
                </a:solidFill>
                <a:latin typeface="Arial"/>
                <a:cs typeface="Arial"/>
              </a:rPr>
              <a:t>variedad </a:t>
            </a:r>
            <a:r>
              <a:rPr sz="3200" spc="-5" dirty="0">
                <a:solidFill>
                  <a:schemeClr val="tx1"/>
                </a:solidFill>
                <a:latin typeface="Arial"/>
                <a:cs typeface="Arial"/>
              </a:rPr>
              <a:t>de </a:t>
            </a:r>
            <a:r>
              <a:rPr sz="3200" spc="-10" dirty="0">
                <a:solidFill>
                  <a:schemeClr val="tx1"/>
                </a:solidFill>
                <a:latin typeface="Arial"/>
                <a:cs typeface="Arial"/>
              </a:rPr>
              <a:t>métodos </a:t>
            </a:r>
            <a:r>
              <a:rPr sz="3200" spc="-5" dirty="0">
                <a:solidFill>
                  <a:schemeClr val="tx1"/>
                </a:solidFill>
                <a:latin typeface="Arial"/>
                <a:cs typeface="Arial"/>
              </a:rPr>
              <a:t>se ha </a:t>
            </a:r>
            <a:r>
              <a:rPr sz="3200" spc="-10" dirty="0">
                <a:solidFill>
                  <a:schemeClr val="tx1"/>
                </a:solidFill>
                <a:latin typeface="Arial"/>
                <a:cs typeface="Arial"/>
              </a:rPr>
              <a:t>usado </a:t>
            </a:r>
            <a:r>
              <a:rPr sz="3200" spc="-5" dirty="0">
                <a:solidFill>
                  <a:schemeClr val="tx1"/>
                </a:solidFill>
                <a:latin typeface="Arial"/>
                <a:cs typeface="Arial"/>
              </a:rPr>
              <a:t>para </a:t>
            </a:r>
            <a:r>
              <a:rPr sz="3200" spc="-10" dirty="0">
                <a:solidFill>
                  <a:schemeClr val="tx1"/>
                </a:solidFill>
                <a:latin typeface="Arial"/>
                <a:cs typeface="Arial"/>
              </a:rPr>
              <a:t>implementar </a:t>
            </a:r>
            <a:r>
              <a:rPr sz="3200" spc="-5" dirty="0">
                <a:solidFill>
                  <a:schemeClr val="tx1"/>
                </a:solidFill>
                <a:latin typeface="Arial"/>
                <a:cs typeface="Arial"/>
              </a:rPr>
              <a:t> los</a:t>
            </a:r>
            <a:r>
              <a:rPr sz="3200" dirty="0">
                <a:solidFill>
                  <a:schemeClr val="tx1"/>
                </a:solidFill>
                <a:latin typeface="Arial"/>
                <a:cs typeface="Arial"/>
              </a:rPr>
              <a:t> </a:t>
            </a:r>
            <a:r>
              <a:rPr sz="3200" spc="-10" dirty="0">
                <a:solidFill>
                  <a:schemeClr val="tx1"/>
                </a:solidFill>
                <a:latin typeface="Arial"/>
                <a:cs typeface="Arial"/>
              </a:rPr>
              <a:t>esquemas</a:t>
            </a:r>
            <a:r>
              <a:rPr sz="3200" spc="-5" dirty="0">
                <a:solidFill>
                  <a:schemeClr val="tx1"/>
                </a:solidFill>
                <a:latin typeface="Arial"/>
                <a:cs typeface="Arial"/>
              </a:rPr>
              <a:t> de</a:t>
            </a:r>
            <a:r>
              <a:rPr sz="3200" dirty="0">
                <a:solidFill>
                  <a:schemeClr val="tx1"/>
                </a:solidFill>
                <a:latin typeface="Arial"/>
                <a:cs typeface="Arial"/>
              </a:rPr>
              <a:t> </a:t>
            </a:r>
            <a:r>
              <a:rPr sz="3200" spc="-10" dirty="0">
                <a:solidFill>
                  <a:schemeClr val="tx1"/>
                </a:solidFill>
                <a:latin typeface="Arial"/>
                <a:cs typeface="Arial"/>
              </a:rPr>
              <a:t>protección</a:t>
            </a:r>
            <a:r>
              <a:rPr sz="3200" spc="-5" dirty="0">
                <a:solidFill>
                  <a:schemeClr val="tx1"/>
                </a:solidFill>
                <a:latin typeface="Arial"/>
                <a:cs typeface="Arial"/>
              </a:rPr>
              <a:t> </a:t>
            </a:r>
            <a:r>
              <a:rPr sz="3200" spc="-10" dirty="0">
                <a:solidFill>
                  <a:schemeClr val="tx1"/>
                </a:solidFill>
                <a:latin typeface="Arial"/>
                <a:cs typeface="Arial"/>
              </a:rPr>
              <a:t>diferencial</a:t>
            </a:r>
            <a:r>
              <a:rPr sz="3200" spc="-5" dirty="0">
                <a:solidFill>
                  <a:schemeClr val="tx1"/>
                </a:solidFill>
                <a:latin typeface="Arial"/>
                <a:cs typeface="Arial"/>
              </a:rPr>
              <a:t> de</a:t>
            </a:r>
            <a:r>
              <a:rPr sz="3200" dirty="0">
                <a:solidFill>
                  <a:schemeClr val="tx1"/>
                </a:solidFill>
                <a:latin typeface="Arial"/>
                <a:cs typeface="Arial"/>
              </a:rPr>
              <a:t> </a:t>
            </a:r>
            <a:r>
              <a:rPr sz="3200" spc="-10" dirty="0">
                <a:solidFill>
                  <a:schemeClr val="tx1"/>
                </a:solidFill>
                <a:latin typeface="Arial"/>
                <a:cs typeface="Arial"/>
              </a:rPr>
              <a:t>barras.</a:t>
            </a:r>
            <a:r>
              <a:rPr sz="3200" spc="-5" dirty="0">
                <a:solidFill>
                  <a:schemeClr val="tx1"/>
                </a:solidFill>
                <a:latin typeface="Arial"/>
                <a:cs typeface="Arial"/>
              </a:rPr>
              <a:t> </a:t>
            </a:r>
            <a:endParaRPr lang="es-AR" sz="3200" spc="-5" dirty="0" smtClean="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endParaRPr lang="es-AR" sz="3200" spc="-5" dirty="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r>
              <a:rPr sz="3200" spc="-10" dirty="0" smtClean="0">
                <a:solidFill>
                  <a:schemeClr val="tx1"/>
                </a:solidFill>
                <a:latin typeface="Arial"/>
                <a:cs typeface="Arial"/>
              </a:rPr>
              <a:t>La </a:t>
            </a:r>
            <a:r>
              <a:rPr sz="3200" spc="-5" dirty="0" smtClean="0">
                <a:solidFill>
                  <a:schemeClr val="tx1"/>
                </a:solidFill>
                <a:latin typeface="Arial"/>
                <a:cs typeface="Arial"/>
              </a:rPr>
              <a:t> </a:t>
            </a:r>
            <a:r>
              <a:rPr sz="3200" spc="-10" dirty="0">
                <a:solidFill>
                  <a:schemeClr val="tx1"/>
                </a:solidFill>
                <a:latin typeface="Arial"/>
                <a:cs typeface="Arial"/>
              </a:rPr>
              <a:t>introducción </a:t>
            </a:r>
            <a:r>
              <a:rPr sz="3200" spc="-5" dirty="0">
                <a:solidFill>
                  <a:schemeClr val="tx1"/>
                </a:solidFill>
                <a:latin typeface="Arial"/>
                <a:cs typeface="Arial"/>
              </a:rPr>
              <a:t>de la tecnología digital ha </a:t>
            </a:r>
            <a:r>
              <a:rPr sz="3200" spc="-10" dirty="0">
                <a:solidFill>
                  <a:schemeClr val="tx1"/>
                </a:solidFill>
                <a:latin typeface="Arial"/>
                <a:cs typeface="Arial"/>
              </a:rPr>
              <a:t>permitido </a:t>
            </a:r>
            <a:r>
              <a:rPr sz="3200" spc="-5" dirty="0">
                <a:solidFill>
                  <a:schemeClr val="tx1"/>
                </a:solidFill>
                <a:latin typeface="Arial"/>
                <a:cs typeface="Arial"/>
              </a:rPr>
              <a:t>introducir </a:t>
            </a:r>
            <a:r>
              <a:rPr sz="3200" spc="-545" dirty="0">
                <a:solidFill>
                  <a:schemeClr val="tx1"/>
                </a:solidFill>
                <a:latin typeface="Arial"/>
                <a:cs typeface="Arial"/>
              </a:rPr>
              <a:t> </a:t>
            </a:r>
            <a:r>
              <a:rPr sz="3200" spc="-5" dirty="0">
                <a:solidFill>
                  <a:schemeClr val="tx1"/>
                </a:solidFill>
                <a:latin typeface="Arial"/>
                <a:cs typeface="Arial"/>
              </a:rPr>
              <a:t>considerables</a:t>
            </a:r>
            <a:r>
              <a:rPr sz="3200" spc="430" dirty="0">
                <a:solidFill>
                  <a:schemeClr val="tx1"/>
                </a:solidFill>
                <a:latin typeface="Arial"/>
                <a:cs typeface="Arial"/>
              </a:rPr>
              <a:t> </a:t>
            </a:r>
            <a:r>
              <a:rPr sz="3200" spc="-5" dirty="0">
                <a:solidFill>
                  <a:schemeClr val="tx1"/>
                </a:solidFill>
                <a:latin typeface="Arial"/>
                <a:cs typeface="Arial"/>
              </a:rPr>
              <a:t>mejoras</a:t>
            </a:r>
            <a:r>
              <a:rPr sz="3200" spc="434" dirty="0">
                <a:solidFill>
                  <a:schemeClr val="tx1"/>
                </a:solidFill>
                <a:latin typeface="Arial"/>
                <a:cs typeface="Arial"/>
              </a:rPr>
              <a:t> </a:t>
            </a:r>
            <a:r>
              <a:rPr sz="3200" spc="-5" dirty="0">
                <a:solidFill>
                  <a:schemeClr val="tx1"/>
                </a:solidFill>
                <a:latin typeface="Arial"/>
                <a:cs typeface="Arial"/>
              </a:rPr>
              <a:t>en</a:t>
            </a:r>
            <a:r>
              <a:rPr sz="3200" spc="440" dirty="0">
                <a:solidFill>
                  <a:schemeClr val="tx1"/>
                </a:solidFill>
                <a:latin typeface="Arial"/>
                <a:cs typeface="Arial"/>
              </a:rPr>
              <a:t> </a:t>
            </a:r>
            <a:r>
              <a:rPr sz="3200" spc="-5" dirty="0">
                <a:solidFill>
                  <a:schemeClr val="tx1"/>
                </a:solidFill>
                <a:latin typeface="Arial"/>
                <a:cs typeface="Arial"/>
              </a:rPr>
              <a:t>las</a:t>
            </a:r>
            <a:r>
              <a:rPr sz="3200" spc="445" dirty="0">
                <a:solidFill>
                  <a:schemeClr val="tx1"/>
                </a:solidFill>
                <a:latin typeface="Arial"/>
                <a:cs typeface="Arial"/>
              </a:rPr>
              <a:t> </a:t>
            </a:r>
            <a:r>
              <a:rPr sz="3200" spc="-10" dirty="0">
                <a:solidFill>
                  <a:schemeClr val="tx1"/>
                </a:solidFill>
                <a:latin typeface="Arial"/>
                <a:cs typeface="Arial"/>
              </a:rPr>
              <a:t>protecciones</a:t>
            </a:r>
            <a:r>
              <a:rPr sz="3200" spc="455" dirty="0">
                <a:solidFill>
                  <a:schemeClr val="tx1"/>
                </a:solidFill>
                <a:latin typeface="Arial"/>
                <a:cs typeface="Arial"/>
              </a:rPr>
              <a:t> </a:t>
            </a:r>
            <a:r>
              <a:rPr sz="3200" spc="-10" dirty="0">
                <a:solidFill>
                  <a:schemeClr val="tx1"/>
                </a:solidFill>
                <a:latin typeface="Arial"/>
                <a:cs typeface="Arial"/>
              </a:rPr>
              <a:t>diferenciales </a:t>
            </a:r>
            <a:r>
              <a:rPr sz="3200" spc="-545" dirty="0">
                <a:solidFill>
                  <a:schemeClr val="tx1"/>
                </a:solidFill>
                <a:latin typeface="Arial"/>
                <a:cs typeface="Arial"/>
              </a:rPr>
              <a:t> </a:t>
            </a:r>
            <a:r>
              <a:rPr sz="3200" spc="-5" dirty="0">
                <a:solidFill>
                  <a:schemeClr val="tx1"/>
                </a:solidFill>
                <a:latin typeface="Arial"/>
                <a:cs typeface="Arial"/>
              </a:rPr>
              <a:t>de </a:t>
            </a:r>
            <a:r>
              <a:rPr sz="3200" spc="-10" dirty="0" err="1">
                <a:solidFill>
                  <a:schemeClr val="tx1"/>
                </a:solidFill>
                <a:latin typeface="Arial"/>
                <a:cs typeface="Arial"/>
              </a:rPr>
              <a:t>barras</a:t>
            </a:r>
            <a:r>
              <a:rPr sz="3200" spc="-10" dirty="0" smtClean="0">
                <a:solidFill>
                  <a:schemeClr val="tx1"/>
                </a:solidFill>
                <a:latin typeface="Arial"/>
                <a:cs typeface="Arial"/>
              </a:rPr>
              <a:t>.</a:t>
            </a:r>
            <a:endParaRPr lang="es-AR" sz="3200" spc="-10" dirty="0" smtClean="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endParaRPr sz="3200" dirty="0">
              <a:solidFill>
                <a:schemeClr val="tx1"/>
              </a:solidFill>
              <a:latin typeface="Arial"/>
              <a:cs typeface="Arial"/>
            </a:endParaRPr>
          </a:p>
          <a:p>
            <a:pPr marL="355600" marR="5715" indent="-342900" algn="just">
              <a:spcBef>
                <a:spcPts val="475"/>
              </a:spcBef>
              <a:buClr>
                <a:srgbClr val="FC0128"/>
              </a:buClr>
              <a:buSzPct val="75000"/>
              <a:buFont typeface="Wingdings"/>
              <a:buChar char=""/>
              <a:tabLst>
                <a:tab pos="355600" algn="l"/>
              </a:tabLst>
            </a:pPr>
            <a:r>
              <a:rPr sz="3200" spc="-5" dirty="0">
                <a:solidFill>
                  <a:schemeClr val="tx1"/>
                </a:solidFill>
                <a:latin typeface="Arial"/>
                <a:cs typeface="Arial"/>
              </a:rPr>
              <a:t>El crecimiento de las redes, </a:t>
            </a:r>
            <a:r>
              <a:rPr sz="3200" spc="-10" dirty="0">
                <a:solidFill>
                  <a:schemeClr val="tx1"/>
                </a:solidFill>
                <a:latin typeface="Arial"/>
                <a:cs typeface="Arial"/>
              </a:rPr>
              <a:t>especialmente </a:t>
            </a:r>
            <a:r>
              <a:rPr sz="3200" spc="-5" dirty="0">
                <a:solidFill>
                  <a:schemeClr val="tx1"/>
                </a:solidFill>
                <a:latin typeface="Arial"/>
                <a:cs typeface="Arial"/>
              </a:rPr>
              <a:t>en lo que a </a:t>
            </a:r>
            <a:r>
              <a:rPr sz="3200" dirty="0">
                <a:solidFill>
                  <a:schemeClr val="tx1"/>
                </a:solidFill>
                <a:latin typeface="Arial"/>
                <a:cs typeface="Arial"/>
              </a:rPr>
              <a:t> </a:t>
            </a:r>
            <a:r>
              <a:rPr sz="3200" spc="-10" dirty="0">
                <a:solidFill>
                  <a:schemeClr val="tx1"/>
                </a:solidFill>
                <a:latin typeface="Arial"/>
                <a:cs typeface="Arial"/>
              </a:rPr>
              <a:t>generación</a:t>
            </a:r>
            <a:r>
              <a:rPr sz="3200" spc="-5" dirty="0">
                <a:solidFill>
                  <a:schemeClr val="tx1"/>
                </a:solidFill>
                <a:latin typeface="Arial"/>
                <a:cs typeface="Arial"/>
              </a:rPr>
              <a:t> se</a:t>
            </a:r>
            <a:r>
              <a:rPr sz="3200" dirty="0">
                <a:solidFill>
                  <a:schemeClr val="tx1"/>
                </a:solidFill>
                <a:latin typeface="Arial"/>
                <a:cs typeface="Arial"/>
              </a:rPr>
              <a:t> </a:t>
            </a:r>
            <a:r>
              <a:rPr sz="3200" spc="-5" dirty="0">
                <a:solidFill>
                  <a:schemeClr val="tx1"/>
                </a:solidFill>
                <a:latin typeface="Arial"/>
                <a:cs typeface="Arial"/>
              </a:rPr>
              <a:t>refiere,</a:t>
            </a:r>
            <a:r>
              <a:rPr sz="3200" dirty="0">
                <a:solidFill>
                  <a:schemeClr val="tx1"/>
                </a:solidFill>
                <a:latin typeface="Arial"/>
                <a:cs typeface="Arial"/>
              </a:rPr>
              <a:t> </a:t>
            </a:r>
            <a:r>
              <a:rPr sz="3200" spc="-5" dirty="0">
                <a:solidFill>
                  <a:schemeClr val="tx1"/>
                </a:solidFill>
                <a:latin typeface="Arial"/>
                <a:cs typeface="Arial"/>
              </a:rPr>
              <a:t>esta</a:t>
            </a:r>
            <a:r>
              <a:rPr sz="3200" dirty="0">
                <a:solidFill>
                  <a:schemeClr val="tx1"/>
                </a:solidFill>
                <a:latin typeface="Arial"/>
                <a:cs typeface="Arial"/>
              </a:rPr>
              <a:t> </a:t>
            </a:r>
            <a:r>
              <a:rPr sz="3200" spc="-10" dirty="0">
                <a:solidFill>
                  <a:schemeClr val="tx1"/>
                </a:solidFill>
                <a:latin typeface="Arial"/>
                <a:cs typeface="Arial"/>
              </a:rPr>
              <a:t>ocasionando</a:t>
            </a:r>
            <a:r>
              <a:rPr sz="3200" spc="-5" dirty="0">
                <a:solidFill>
                  <a:schemeClr val="tx1"/>
                </a:solidFill>
                <a:latin typeface="Arial"/>
                <a:cs typeface="Arial"/>
              </a:rPr>
              <a:t> que</a:t>
            </a:r>
            <a:r>
              <a:rPr sz="3200" dirty="0">
                <a:solidFill>
                  <a:schemeClr val="tx1"/>
                </a:solidFill>
                <a:latin typeface="Arial"/>
                <a:cs typeface="Arial"/>
              </a:rPr>
              <a:t> </a:t>
            </a:r>
            <a:r>
              <a:rPr sz="3200" spc="-10" dirty="0">
                <a:solidFill>
                  <a:schemeClr val="tx1"/>
                </a:solidFill>
                <a:latin typeface="Arial"/>
                <a:cs typeface="Arial"/>
              </a:rPr>
              <a:t>los </a:t>
            </a:r>
            <a:r>
              <a:rPr sz="3200" spc="-5" dirty="0">
                <a:solidFill>
                  <a:schemeClr val="tx1"/>
                </a:solidFill>
                <a:latin typeface="Arial"/>
                <a:cs typeface="Arial"/>
              </a:rPr>
              <a:t> </a:t>
            </a:r>
            <a:r>
              <a:rPr sz="3200" spc="-10" dirty="0">
                <a:solidFill>
                  <a:schemeClr val="tx1"/>
                </a:solidFill>
                <a:latin typeface="Arial"/>
                <a:cs typeface="Arial"/>
              </a:rPr>
              <a:t>transformadores</a:t>
            </a:r>
            <a:r>
              <a:rPr sz="3200" spc="-5" dirty="0">
                <a:solidFill>
                  <a:schemeClr val="tx1"/>
                </a:solidFill>
                <a:latin typeface="Arial"/>
                <a:cs typeface="Arial"/>
              </a:rPr>
              <a:t> de</a:t>
            </a:r>
            <a:r>
              <a:rPr sz="3200" dirty="0">
                <a:solidFill>
                  <a:schemeClr val="tx1"/>
                </a:solidFill>
                <a:latin typeface="Arial"/>
                <a:cs typeface="Arial"/>
              </a:rPr>
              <a:t> </a:t>
            </a:r>
            <a:r>
              <a:rPr sz="3200" spc="-10" dirty="0">
                <a:solidFill>
                  <a:schemeClr val="tx1"/>
                </a:solidFill>
                <a:latin typeface="Arial"/>
                <a:cs typeface="Arial"/>
              </a:rPr>
              <a:t>corriente</a:t>
            </a:r>
            <a:r>
              <a:rPr sz="3200" spc="-5" dirty="0">
                <a:solidFill>
                  <a:schemeClr val="tx1"/>
                </a:solidFill>
                <a:latin typeface="Arial"/>
                <a:cs typeface="Arial"/>
              </a:rPr>
              <a:t> estén</a:t>
            </a:r>
            <a:r>
              <a:rPr sz="3200" dirty="0">
                <a:solidFill>
                  <a:schemeClr val="tx1"/>
                </a:solidFill>
                <a:latin typeface="Arial"/>
                <a:cs typeface="Arial"/>
              </a:rPr>
              <a:t> </a:t>
            </a:r>
            <a:r>
              <a:rPr sz="3200" spc="-5" dirty="0">
                <a:solidFill>
                  <a:schemeClr val="tx1"/>
                </a:solidFill>
                <a:latin typeface="Arial"/>
                <a:cs typeface="Arial"/>
              </a:rPr>
              <a:t>cada</a:t>
            </a:r>
            <a:r>
              <a:rPr sz="3200" dirty="0">
                <a:solidFill>
                  <a:schemeClr val="tx1"/>
                </a:solidFill>
                <a:latin typeface="Arial"/>
                <a:cs typeface="Arial"/>
              </a:rPr>
              <a:t> </a:t>
            </a:r>
            <a:r>
              <a:rPr sz="3200" spc="-5" dirty="0">
                <a:solidFill>
                  <a:schemeClr val="tx1"/>
                </a:solidFill>
                <a:latin typeface="Arial"/>
                <a:cs typeface="Arial"/>
              </a:rPr>
              <a:t>vez</a:t>
            </a:r>
            <a:r>
              <a:rPr sz="3200" dirty="0">
                <a:solidFill>
                  <a:schemeClr val="tx1"/>
                </a:solidFill>
                <a:latin typeface="Arial"/>
                <a:cs typeface="Arial"/>
              </a:rPr>
              <a:t> </a:t>
            </a:r>
            <a:r>
              <a:rPr sz="3200" spc="-10" dirty="0">
                <a:solidFill>
                  <a:schemeClr val="tx1"/>
                </a:solidFill>
                <a:latin typeface="Arial"/>
                <a:cs typeface="Arial"/>
              </a:rPr>
              <a:t>mas </a:t>
            </a:r>
            <a:r>
              <a:rPr sz="3200" spc="-5" dirty="0">
                <a:solidFill>
                  <a:schemeClr val="tx1"/>
                </a:solidFill>
                <a:latin typeface="Arial"/>
                <a:cs typeface="Arial"/>
              </a:rPr>
              <a:t> </a:t>
            </a:r>
            <a:r>
              <a:rPr sz="3200" spc="-10" dirty="0">
                <a:solidFill>
                  <a:schemeClr val="tx1"/>
                </a:solidFill>
                <a:latin typeface="Arial"/>
                <a:cs typeface="Arial"/>
              </a:rPr>
              <a:t>expuestos </a:t>
            </a:r>
            <a:r>
              <a:rPr sz="3200" spc="-5" dirty="0">
                <a:solidFill>
                  <a:schemeClr val="tx1"/>
                </a:solidFill>
                <a:latin typeface="Arial"/>
                <a:cs typeface="Arial"/>
              </a:rPr>
              <a:t>a la saturación por el </a:t>
            </a:r>
            <a:r>
              <a:rPr sz="3200" spc="-10" dirty="0">
                <a:solidFill>
                  <a:schemeClr val="tx1"/>
                </a:solidFill>
                <a:latin typeface="Arial"/>
                <a:cs typeface="Arial"/>
              </a:rPr>
              <a:t>incremento </a:t>
            </a:r>
            <a:r>
              <a:rPr sz="3200" spc="-5" dirty="0">
                <a:solidFill>
                  <a:schemeClr val="tx1"/>
                </a:solidFill>
                <a:latin typeface="Arial"/>
                <a:cs typeface="Arial"/>
              </a:rPr>
              <a:t>de los </a:t>
            </a:r>
            <a:r>
              <a:rPr sz="3200" spc="-10" dirty="0">
                <a:solidFill>
                  <a:schemeClr val="tx1"/>
                </a:solidFill>
                <a:latin typeface="Arial"/>
                <a:cs typeface="Arial"/>
              </a:rPr>
              <a:t>niveles </a:t>
            </a:r>
            <a:r>
              <a:rPr sz="3200" spc="-5" dirty="0">
                <a:solidFill>
                  <a:schemeClr val="tx1"/>
                </a:solidFill>
                <a:latin typeface="Arial"/>
                <a:cs typeface="Arial"/>
              </a:rPr>
              <a:t> de </a:t>
            </a:r>
            <a:r>
              <a:rPr sz="3200" spc="-10" dirty="0">
                <a:solidFill>
                  <a:schemeClr val="tx1"/>
                </a:solidFill>
                <a:latin typeface="Arial"/>
                <a:cs typeface="Arial"/>
              </a:rPr>
              <a:t>corriente</a:t>
            </a:r>
            <a:r>
              <a:rPr sz="3200" dirty="0">
                <a:solidFill>
                  <a:schemeClr val="tx1"/>
                </a:solidFill>
                <a:latin typeface="Arial"/>
                <a:cs typeface="Arial"/>
              </a:rPr>
              <a:t> </a:t>
            </a:r>
            <a:r>
              <a:rPr sz="3200" spc="-5" dirty="0">
                <a:solidFill>
                  <a:schemeClr val="tx1"/>
                </a:solidFill>
                <a:latin typeface="Arial"/>
                <a:cs typeface="Arial"/>
              </a:rPr>
              <a:t>de </a:t>
            </a:r>
            <a:r>
              <a:rPr sz="3200" spc="-10" dirty="0">
                <a:solidFill>
                  <a:schemeClr val="tx1"/>
                </a:solidFill>
                <a:latin typeface="Arial"/>
                <a:cs typeface="Arial"/>
              </a:rPr>
              <a:t>cortocircuito.</a:t>
            </a:r>
            <a:endParaRPr sz="3200" dirty="0">
              <a:solidFill>
                <a:schemeClr val="tx1"/>
              </a:solidFill>
              <a:latin typeface="Arial"/>
              <a:cs typeface="Arial"/>
            </a:endParaRPr>
          </a:p>
        </p:txBody>
      </p:sp>
      <p:sp>
        <p:nvSpPr>
          <p:cNvPr id="4" name="Rectángulo 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0" y="476134"/>
            <a:ext cx="11506200" cy="443070"/>
          </a:xfrm>
          <a:prstGeom prst="rect">
            <a:avLst/>
          </a:prstGeom>
        </p:spPr>
        <p:txBody>
          <a:bodyPr vert="horz" wrap="square" lIns="0" tIns="12065" rIns="0" bIns="0" rtlCol="0">
            <a:spAutoFit/>
          </a:bodyPr>
          <a:lstStyle/>
          <a:p>
            <a:pPr marL="12700">
              <a:spcBef>
                <a:spcPts val="95"/>
              </a:spcBef>
            </a:pPr>
            <a:r>
              <a:rPr sz="2800" b="1" spc="-5" dirty="0">
                <a:solidFill>
                  <a:schemeClr val="tx1"/>
                </a:solidFill>
                <a:effectLst>
                  <a:outerShdw blurRad="38100" dist="38100" dir="2700000" algn="tl">
                    <a:srgbClr val="000000">
                      <a:alpha val="43137"/>
                    </a:srgbClr>
                  </a:outerShdw>
                </a:effectLst>
              </a:rPr>
              <a:t>PROTECCION</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DIFERENCIAL</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DE</a:t>
            </a:r>
            <a:r>
              <a:rPr sz="2800" b="1" spc="15"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BARRAS</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a:t>
            </a:r>
            <a:r>
              <a:rPr sz="2800" b="1" spc="15"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PRINCIPIO</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BASICO</a:t>
            </a:r>
          </a:p>
        </p:txBody>
      </p:sp>
      <p:sp>
        <p:nvSpPr>
          <p:cNvPr id="78" name="object 78"/>
          <p:cNvSpPr txBox="1"/>
          <p:nvPr/>
        </p:nvSpPr>
        <p:spPr>
          <a:xfrm>
            <a:off x="1092200" y="1478131"/>
            <a:ext cx="16382999" cy="1982594"/>
          </a:xfrm>
          <a:prstGeom prst="rect">
            <a:avLst/>
          </a:prstGeom>
        </p:spPr>
        <p:txBody>
          <a:bodyPr vert="horz" wrap="square" lIns="0" tIns="12700" rIns="0" bIns="0" rtlCol="0">
            <a:spAutoFit/>
          </a:bodyPr>
          <a:lstStyle/>
          <a:p>
            <a:pPr marL="354965" marR="5080" indent="-342900" algn="just">
              <a:spcBef>
                <a:spcPts val="100"/>
              </a:spcBef>
              <a:buClr>
                <a:srgbClr val="FC0128"/>
              </a:buClr>
              <a:buSzPct val="77777"/>
              <a:buFont typeface="Wingdings"/>
              <a:buChar char=""/>
              <a:tabLst>
                <a:tab pos="355600" algn="l"/>
              </a:tabLst>
            </a:pPr>
            <a:r>
              <a:rPr sz="3200" spc="-5" dirty="0">
                <a:solidFill>
                  <a:schemeClr val="tx1"/>
                </a:solidFill>
                <a:latin typeface="Arial"/>
                <a:cs typeface="Arial"/>
              </a:rPr>
              <a:t>La ley de Khirchoff establece que la suma de corrientes que </a:t>
            </a:r>
            <a:r>
              <a:rPr sz="3200" dirty="0">
                <a:solidFill>
                  <a:schemeClr val="tx1"/>
                </a:solidFill>
                <a:latin typeface="Arial"/>
                <a:cs typeface="Arial"/>
              </a:rPr>
              <a:t> </a:t>
            </a:r>
            <a:r>
              <a:rPr sz="3200" spc="-5" dirty="0">
                <a:solidFill>
                  <a:schemeClr val="tx1"/>
                </a:solidFill>
                <a:latin typeface="Arial"/>
                <a:cs typeface="Arial"/>
              </a:rPr>
              <a:t>ingresan</a:t>
            </a:r>
            <a:r>
              <a:rPr sz="3200" dirty="0">
                <a:solidFill>
                  <a:schemeClr val="tx1"/>
                </a:solidFill>
                <a:latin typeface="Arial"/>
                <a:cs typeface="Arial"/>
              </a:rPr>
              <a:t> a</a:t>
            </a:r>
            <a:r>
              <a:rPr sz="3200" spc="5" dirty="0">
                <a:solidFill>
                  <a:schemeClr val="tx1"/>
                </a:solidFill>
                <a:latin typeface="Arial"/>
                <a:cs typeface="Arial"/>
              </a:rPr>
              <a:t> </a:t>
            </a:r>
            <a:r>
              <a:rPr sz="3200" spc="-5" dirty="0">
                <a:solidFill>
                  <a:schemeClr val="tx1"/>
                </a:solidFill>
                <a:latin typeface="Arial"/>
                <a:cs typeface="Arial"/>
              </a:rPr>
              <a:t>un</a:t>
            </a:r>
            <a:r>
              <a:rPr sz="3200" dirty="0">
                <a:solidFill>
                  <a:schemeClr val="tx1"/>
                </a:solidFill>
                <a:latin typeface="Arial"/>
                <a:cs typeface="Arial"/>
              </a:rPr>
              <a:t> </a:t>
            </a:r>
            <a:r>
              <a:rPr sz="3200" spc="-5" dirty="0">
                <a:solidFill>
                  <a:schemeClr val="tx1"/>
                </a:solidFill>
                <a:latin typeface="Arial"/>
                <a:cs typeface="Arial"/>
              </a:rPr>
              <a:t>nodo</a:t>
            </a:r>
            <a:r>
              <a:rPr sz="3200" dirty="0">
                <a:solidFill>
                  <a:schemeClr val="tx1"/>
                </a:solidFill>
                <a:latin typeface="Arial"/>
                <a:cs typeface="Arial"/>
              </a:rPr>
              <a:t> </a:t>
            </a:r>
            <a:r>
              <a:rPr sz="3200" spc="-5" dirty="0">
                <a:solidFill>
                  <a:schemeClr val="tx1"/>
                </a:solidFill>
                <a:latin typeface="Arial"/>
                <a:cs typeface="Arial"/>
              </a:rPr>
              <a:t>determinado</a:t>
            </a:r>
            <a:r>
              <a:rPr sz="3200" dirty="0">
                <a:solidFill>
                  <a:schemeClr val="tx1"/>
                </a:solidFill>
                <a:latin typeface="Arial"/>
                <a:cs typeface="Arial"/>
              </a:rPr>
              <a:t> </a:t>
            </a:r>
            <a:r>
              <a:rPr sz="3200" spc="-5" dirty="0">
                <a:solidFill>
                  <a:schemeClr val="tx1"/>
                </a:solidFill>
                <a:latin typeface="Arial"/>
                <a:cs typeface="Arial"/>
              </a:rPr>
              <a:t>es</a:t>
            </a:r>
            <a:r>
              <a:rPr sz="3200" dirty="0">
                <a:solidFill>
                  <a:schemeClr val="tx1"/>
                </a:solidFill>
                <a:latin typeface="Arial"/>
                <a:cs typeface="Arial"/>
              </a:rPr>
              <a:t> </a:t>
            </a:r>
            <a:r>
              <a:rPr sz="3200" spc="-5" dirty="0">
                <a:solidFill>
                  <a:schemeClr val="tx1"/>
                </a:solidFill>
                <a:latin typeface="Arial"/>
                <a:cs typeface="Arial"/>
              </a:rPr>
              <a:t>igual</a:t>
            </a:r>
            <a:r>
              <a:rPr sz="3200" dirty="0">
                <a:solidFill>
                  <a:schemeClr val="tx1"/>
                </a:solidFill>
                <a:latin typeface="Arial"/>
                <a:cs typeface="Arial"/>
              </a:rPr>
              <a:t> a</a:t>
            </a:r>
            <a:r>
              <a:rPr sz="3200" spc="5" dirty="0">
                <a:solidFill>
                  <a:schemeClr val="tx1"/>
                </a:solidFill>
                <a:latin typeface="Arial"/>
                <a:cs typeface="Arial"/>
              </a:rPr>
              <a:t> </a:t>
            </a:r>
            <a:r>
              <a:rPr sz="3200" spc="-5" dirty="0">
                <a:solidFill>
                  <a:schemeClr val="tx1"/>
                </a:solidFill>
                <a:latin typeface="Arial"/>
                <a:cs typeface="Arial"/>
              </a:rPr>
              <a:t>la</a:t>
            </a:r>
            <a:r>
              <a:rPr sz="3200" spc="490" dirty="0">
                <a:solidFill>
                  <a:schemeClr val="tx1"/>
                </a:solidFill>
                <a:latin typeface="Arial"/>
                <a:cs typeface="Arial"/>
              </a:rPr>
              <a:t> </a:t>
            </a:r>
            <a:r>
              <a:rPr sz="3200" spc="-5" dirty="0">
                <a:solidFill>
                  <a:schemeClr val="tx1"/>
                </a:solidFill>
                <a:latin typeface="Arial"/>
                <a:cs typeface="Arial"/>
              </a:rPr>
              <a:t>suma</a:t>
            </a:r>
            <a:r>
              <a:rPr sz="3200" spc="490" dirty="0">
                <a:solidFill>
                  <a:schemeClr val="tx1"/>
                </a:solidFill>
                <a:latin typeface="Arial"/>
                <a:cs typeface="Arial"/>
              </a:rPr>
              <a:t> </a:t>
            </a:r>
            <a:r>
              <a:rPr sz="3200" spc="-5" dirty="0">
                <a:solidFill>
                  <a:schemeClr val="tx1"/>
                </a:solidFill>
                <a:latin typeface="Arial"/>
                <a:cs typeface="Arial"/>
              </a:rPr>
              <a:t>de </a:t>
            </a:r>
            <a:r>
              <a:rPr sz="3200" dirty="0">
                <a:solidFill>
                  <a:schemeClr val="tx1"/>
                </a:solidFill>
                <a:latin typeface="Arial"/>
                <a:cs typeface="Arial"/>
              </a:rPr>
              <a:t> </a:t>
            </a:r>
            <a:r>
              <a:rPr sz="3200" spc="-5" dirty="0">
                <a:solidFill>
                  <a:schemeClr val="tx1"/>
                </a:solidFill>
                <a:latin typeface="Arial"/>
                <a:cs typeface="Arial"/>
              </a:rPr>
              <a:t>corrientes que salen del mencionado nodo. Consideremos dos </a:t>
            </a:r>
            <a:r>
              <a:rPr sz="3200" dirty="0">
                <a:solidFill>
                  <a:schemeClr val="tx1"/>
                </a:solidFill>
                <a:latin typeface="Arial"/>
                <a:cs typeface="Arial"/>
              </a:rPr>
              <a:t> condiciones </a:t>
            </a:r>
            <a:r>
              <a:rPr sz="3200" spc="-5" dirty="0">
                <a:solidFill>
                  <a:schemeClr val="tx1"/>
                </a:solidFill>
                <a:latin typeface="Arial"/>
                <a:cs typeface="Arial"/>
              </a:rPr>
              <a:t>demostradas para la barra </a:t>
            </a:r>
            <a:r>
              <a:rPr sz="3200" dirty="0">
                <a:solidFill>
                  <a:schemeClr val="tx1"/>
                </a:solidFill>
                <a:latin typeface="Arial"/>
                <a:cs typeface="Arial"/>
              </a:rPr>
              <a:t>simple mostrada </a:t>
            </a:r>
            <a:r>
              <a:rPr sz="3200" spc="-5" dirty="0">
                <a:solidFill>
                  <a:schemeClr val="tx1"/>
                </a:solidFill>
                <a:latin typeface="Arial"/>
                <a:cs typeface="Arial"/>
              </a:rPr>
              <a:t>en la </a:t>
            </a:r>
            <a:r>
              <a:rPr sz="3200" dirty="0">
                <a:solidFill>
                  <a:schemeClr val="tx1"/>
                </a:solidFill>
                <a:latin typeface="Arial"/>
                <a:cs typeface="Arial"/>
              </a:rPr>
              <a:t> </a:t>
            </a:r>
            <a:r>
              <a:rPr sz="3200" dirty="0" err="1">
                <a:solidFill>
                  <a:schemeClr val="tx1"/>
                </a:solidFill>
                <a:latin typeface="Arial"/>
                <a:cs typeface="Arial"/>
              </a:rPr>
              <a:t>Figura</a:t>
            </a:r>
            <a:r>
              <a:rPr sz="3200" dirty="0" smtClean="0">
                <a:solidFill>
                  <a:schemeClr val="tx1"/>
                </a:solidFill>
                <a:latin typeface="Arial"/>
                <a:cs typeface="Arial"/>
              </a:rPr>
              <a:t>:</a:t>
            </a:r>
            <a:endParaRPr sz="3200" dirty="0">
              <a:solidFill>
                <a:schemeClr val="tx1"/>
              </a:solidFill>
              <a:latin typeface="Arial"/>
              <a:cs typeface="Arial"/>
            </a:endParaRPr>
          </a:p>
        </p:txBody>
      </p:sp>
      <p:sp>
        <p:nvSpPr>
          <p:cNvPr id="89" name="Rectángulo 8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7" name="Imagen 86"/>
          <p:cNvPicPr>
            <a:picLocks noChangeAspect="1"/>
          </p:cNvPicPr>
          <p:nvPr/>
        </p:nvPicPr>
        <p:blipFill>
          <a:blip r:embed="rId2"/>
          <a:stretch>
            <a:fillRect/>
          </a:stretch>
        </p:blipFill>
        <p:spPr>
          <a:xfrm>
            <a:off x="3454400" y="3460724"/>
            <a:ext cx="10820400" cy="5759475"/>
          </a:xfrm>
          <a:prstGeom prst="rect">
            <a:avLst/>
          </a:prstGeom>
        </p:spPr>
      </p:pic>
    </p:spTree>
  </p:cSld>
  <p:clrMapOvr>
    <a:masterClrMapping/>
  </p:clrMapOvr>
  <p:transition>
    <p:blind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18660" y="609600"/>
            <a:ext cx="14325600"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DIFERENCIAL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PRINCIPIO</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BASICO</a:t>
            </a:r>
          </a:p>
        </p:txBody>
      </p:sp>
      <p:sp>
        <p:nvSpPr>
          <p:cNvPr id="3" name="object 3"/>
          <p:cNvSpPr txBox="1"/>
          <p:nvPr/>
        </p:nvSpPr>
        <p:spPr>
          <a:xfrm>
            <a:off x="582152" y="1752600"/>
            <a:ext cx="16462108" cy="6937797"/>
          </a:xfrm>
          <a:prstGeom prst="rect">
            <a:avLst/>
          </a:prstGeom>
        </p:spPr>
        <p:txBody>
          <a:bodyPr vert="horz" wrap="square" lIns="0" tIns="43180" rIns="0" bIns="0" rtlCol="0">
            <a:spAutoFit/>
          </a:bodyPr>
          <a:lstStyle/>
          <a:p>
            <a:pPr marL="354965" marR="9525" indent="-342900" algn="just">
              <a:spcBef>
                <a:spcPts val="340"/>
              </a:spcBef>
              <a:buClr>
                <a:srgbClr val="FC0128"/>
              </a:buClr>
              <a:buSzPct val="77777"/>
              <a:buFont typeface="Wingdings"/>
              <a:buChar char=""/>
              <a:tabLst>
                <a:tab pos="355600" algn="l"/>
              </a:tabLst>
            </a:pPr>
            <a:r>
              <a:rPr sz="3200" spc="-5" dirty="0">
                <a:solidFill>
                  <a:schemeClr val="tx1"/>
                </a:solidFill>
                <a:latin typeface="Arial"/>
                <a:cs typeface="Arial"/>
              </a:rPr>
              <a:t>Una protección diferencial de barras ideal aprovecha el principio </a:t>
            </a:r>
            <a:r>
              <a:rPr sz="3200" dirty="0">
                <a:solidFill>
                  <a:schemeClr val="tx1"/>
                </a:solidFill>
                <a:latin typeface="Arial"/>
                <a:cs typeface="Arial"/>
              </a:rPr>
              <a:t> </a:t>
            </a:r>
            <a:r>
              <a:rPr sz="3200" spc="-5" dirty="0">
                <a:solidFill>
                  <a:schemeClr val="tx1"/>
                </a:solidFill>
                <a:latin typeface="Arial"/>
                <a:cs typeface="Arial"/>
              </a:rPr>
              <a:t>que la </a:t>
            </a:r>
            <a:r>
              <a:rPr sz="3200" dirty="0">
                <a:solidFill>
                  <a:schemeClr val="tx1"/>
                </a:solidFill>
                <a:latin typeface="Arial"/>
                <a:cs typeface="Arial"/>
              </a:rPr>
              <a:t>suma </a:t>
            </a:r>
            <a:r>
              <a:rPr sz="3200" spc="-5" dirty="0">
                <a:solidFill>
                  <a:schemeClr val="tx1"/>
                </a:solidFill>
                <a:latin typeface="Arial"/>
                <a:cs typeface="Arial"/>
              </a:rPr>
              <a:t>de las </a:t>
            </a:r>
            <a:r>
              <a:rPr sz="3200" dirty="0">
                <a:solidFill>
                  <a:schemeClr val="tx1"/>
                </a:solidFill>
                <a:latin typeface="Arial"/>
                <a:cs typeface="Arial"/>
              </a:rPr>
              <a:t>corrientes </a:t>
            </a:r>
            <a:r>
              <a:rPr sz="3200" spc="-5" dirty="0">
                <a:solidFill>
                  <a:schemeClr val="tx1"/>
                </a:solidFill>
                <a:latin typeface="Arial"/>
                <a:cs typeface="Arial"/>
              </a:rPr>
              <a:t>es </a:t>
            </a:r>
            <a:r>
              <a:rPr sz="3200" dirty="0">
                <a:solidFill>
                  <a:schemeClr val="tx1"/>
                </a:solidFill>
                <a:latin typeface="Arial"/>
                <a:cs typeface="Arial"/>
              </a:rPr>
              <a:t>cero </a:t>
            </a:r>
            <a:r>
              <a:rPr sz="3200" spc="-5" dirty="0">
                <a:solidFill>
                  <a:schemeClr val="tx1"/>
                </a:solidFill>
                <a:latin typeface="Arial"/>
                <a:cs typeface="Arial"/>
              </a:rPr>
              <a:t>en </a:t>
            </a:r>
            <a:r>
              <a:rPr sz="3200" dirty="0">
                <a:solidFill>
                  <a:schemeClr val="tx1"/>
                </a:solidFill>
                <a:latin typeface="Arial"/>
                <a:cs typeface="Arial"/>
              </a:rPr>
              <a:t>caso </a:t>
            </a:r>
            <a:r>
              <a:rPr sz="3200" spc="-5" dirty="0">
                <a:solidFill>
                  <a:schemeClr val="tx1"/>
                </a:solidFill>
                <a:latin typeface="Arial"/>
                <a:cs typeface="Arial"/>
              </a:rPr>
              <a:t>de </a:t>
            </a:r>
            <a:r>
              <a:rPr sz="3200" dirty="0">
                <a:solidFill>
                  <a:schemeClr val="tx1"/>
                </a:solidFill>
                <a:latin typeface="Arial"/>
                <a:cs typeface="Arial"/>
              </a:rPr>
              <a:t>fallas externas </a:t>
            </a:r>
            <a:r>
              <a:rPr sz="3200" spc="-490" dirty="0">
                <a:solidFill>
                  <a:schemeClr val="tx1"/>
                </a:solidFill>
                <a:latin typeface="Arial"/>
                <a:cs typeface="Arial"/>
              </a:rPr>
              <a:t> </a:t>
            </a:r>
            <a:r>
              <a:rPr sz="3200" dirty="0">
                <a:solidFill>
                  <a:schemeClr val="tx1"/>
                </a:solidFill>
                <a:latin typeface="Arial"/>
                <a:cs typeface="Arial"/>
              </a:rPr>
              <a:t>y</a:t>
            </a:r>
            <a:r>
              <a:rPr sz="3200" spc="5" dirty="0">
                <a:solidFill>
                  <a:schemeClr val="tx1"/>
                </a:solidFill>
                <a:latin typeface="Arial"/>
                <a:cs typeface="Arial"/>
              </a:rPr>
              <a:t> </a:t>
            </a:r>
            <a:r>
              <a:rPr sz="3200" dirty="0">
                <a:solidFill>
                  <a:schemeClr val="tx1"/>
                </a:solidFill>
                <a:latin typeface="Arial"/>
                <a:cs typeface="Arial"/>
              </a:rPr>
              <a:t>condiciones</a:t>
            </a:r>
            <a:r>
              <a:rPr sz="3200" spc="5"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flujos</a:t>
            </a:r>
            <a:r>
              <a:rPr sz="3200" spc="5"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a:t>
            </a:r>
            <a:r>
              <a:rPr sz="3200" spc="-5" dirty="0">
                <a:solidFill>
                  <a:schemeClr val="tx1"/>
                </a:solidFill>
                <a:latin typeface="Arial"/>
                <a:cs typeface="Arial"/>
              </a:rPr>
              <a:t>potencia</a:t>
            </a:r>
            <a:r>
              <a:rPr sz="3200" dirty="0">
                <a:solidFill>
                  <a:schemeClr val="tx1"/>
                </a:solidFill>
                <a:latin typeface="Arial"/>
                <a:cs typeface="Arial"/>
              </a:rPr>
              <a:t> y</a:t>
            </a:r>
            <a:r>
              <a:rPr sz="3200" spc="5" dirty="0">
                <a:solidFill>
                  <a:schemeClr val="tx1"/>
                </a:solidFill>
                <a:latin typeface="Arial"/>
                <a:cs typeface="Arial"/>
              </a:rPr>
              <a:t> </a:t>
            </a:r>
            <a:r>
              <a:rPr sz="3200" spc="-5" dirty="0">
                <a:solidFill>
                  <a:schemeClr val="tx1"/>
                </a:solidFill>
                <a:latin typeface="Arial"/>
                <a:cs typeface="Arial"/>
              </a:rPr>
              <a:t>que</a:t>
            </a:r>
            <a:r>
              <a:rPr sz="3200" dirty="0">
                <a:solidFill>
                  <a:schemeClr val="tx1"/>
                </a:solidFill>
                <a:latin typeface="Arial"/>
                <a:cs typeface="Arial"/>
              </a:rPr>
              <a:t> </a:t>
            </a:r>
            <a:r>
              <a:rPr sz="3200" spc="-5" dirty="0">
                <a:solidFill>
                  <a:schemeClr val="tx1"/>
                </a:solidFill>
                <a:latin typeface="Arial"/>
                <a:cs typeface="Arial"/>
              </a:rPr>
              <a:t>la</a:t>
            </a:r>
            <a:r>
              <a:rPr sz="3200" dirty="0">
                <a:solidFill>
                  <a:schemeClr val="tx1"/>
                </a:solidFill>
                <a:latin typeface="Arial"/>
                <a:cs typeface="Arial"/>
              </a:rPr>
              <a:t> sumatoria</a:t>
            </a:r>
            <a:r>
              <a:rPr sz="3200" spc="5" dirty="0">
                <a:solidFill>
                  <a:schemeClr val="tx1"/>
                </a:solidFill>
                <a:latin typeface="Arial"/>
                <a:cs typeface="Arial"/>
              </a:rPr>
              <a:t> </a:t>
            </a:r>
            <a:r>
              <a:rPr sz="3200" spc="-5" dirty="0">
                <a:solidFill>
                  <a:schemeClr val="tx1"/>
                </a:solidFill>
                <a:latin typeface="Arial"/>
                <a:cs typeface="Arial"/>
              </a:rPr>
              <a:t>de </a:t>
            </a:r>
            <a:r>
              <a:rPr sz="3200" dirty="0">
                <a:solidFill>
                  <a:schemeClr val="tx1"/>
                </a:solidFill>
                <a:latin typeface="Arial"/>
                <a:cs typeface="Arial"/>
              </a:rPr>
              <a:t> </a:t>
            </a:r>
            <a:r>
              <a:rPr sz="3200" spc="-5" dirty="0">
                <a:solidFill>
                  <a:schemeClr val="tx1"/>
                </a:solidFill>
                <a:latin typeface="Arial"/>
                <a:cs typeface="Arial"/>
              </a:rPr>
              <a:t>corrientes</a:t>
            </a:r>
            <a:r>
              <a:rPr sz="3200" dirty="0">
                <a:solidFill>
                  <a:schemeClr val="tx1"/>
                </a:solidFill>
                <a:latin typeface="Arial"/>
                <a:cs typeface="Arial"/>
              </a:rPr>
              <a:t> </a:t>
            </a:r>
            <a:r>
              <a:rPr sz="3200" spc="-5" dirty="0">
                <a:solidFill>
                  <a:schemeClr val="tx1"/>
                </a:solidFill>
                <a:latin typeface="Arial"/>
                <a:cs typeface="Arial"/>
              </a:rPr>
              <a:t>es</a:t>
            </a:r>
            <a:r>
              <a:rPr sz="3200" dirty="0">
                <a:solidFill>
                  <a:schemeClr val="tx1"/>
                </a:solidFill>
                <a:latin typeface="Arial"/>
                <a:cs typeface="Arial"/>
              </a:rPr>
              <a:t> </a:t>
            </a:r>
            <a:r>
              <a:rPr sz="3200" spc="-5" dirty="0">
                <a:solidFill>
                  <a:schemeClr val="tx1"/>
                </a:solidFill>
                <a:latin typeface="Arial"/>
                <a:cs typeface="Arial"/>
              </a:rPr>
              <a:t>igual</a:t>
            </a:r>
            <a:r>
              <a:rPr sz="3200" dirty="0">
                <a:solidFill>
                  <a:schemeClr val="tx1"/>
                </a:solidFill>
                <a:latin typeface="Arial"/>
                <a:cs typeface="Arial"/>
              </a:rPr>
              <a:t> a</a:t>
            </a:r>
            <a:r>
              <a:rPr sz="3200" spc="5" dirty="0">
                <a:solidFill>
                  <a:schemeClr val="tx1"/>
                </a:solidFill>
                <a:latin typeface="Arial"/>
                <a:cs typeface="Arial"/>
              </a:rPr>
              <a:t> </a:t>
            </a:r>
            <a:r>
              <a:rPr sz="3200" spc="-5" dirty="0">
                <a:solidFill>
                  <a:schemeClr val="tx1"/>
                </a:solidFill>
                <a:latin typeface="Arial"/>
                <a:cs typeface="Arial"/>
              </a:rPr>
              <a:t>la</a:t>
            </a:r>
            <a:r>
              <a:rPr sz="3200" dirty="0">
                <a:solidFill>
                  <a:schemeClr val="tx1"/>
                </a:solidFill>
                <a:latin typeface="Arial"/>
                <a:cs typeface="Arial"/>
              </a:rPr>
              <a:t> </a:t>
            </a:r>
            <a:r>
              <a:rPr sz="3200" spc="-5" dirty="0">
                <a:solidFill>
                  <a:schemeClr val="tx1"/>
                </a:solidFill>
                <a:latin typeface="Arial"/>
                <a:cs typeface="Arial"/>
              </a:rPr>
              <a:t>corriente</a:t>
            </a:r>
            <a:r>
              <a:rPr sz="3200"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falla</a:t>
            </a:r>
            <a:r>
              <a:rPr sz="3200" spc="5" dirty="0">
                <a:solidFill>
                  <a:schemeClr val="tx1"/>
                </a:solidFill>
                <a:latin typeface="Arial"/>
                <a:cs typeface="Arial"/>
              </a:rPr>
              <a:t> </a:t>
            </a:r>
            <a:r>
              <a:rPr sz="3200" dirty="0">
                <a:solidFill>
                  <a:schemeClr val="tx1"/>
                </a:solidFill>
                <a:latin typeface="Arial"/>
                <a:cs typeface="Arial"/>
              </a:rPr>
              <a:t>total</a:t>
            </a:r>
            <a:r>
              <a:rPr sz="3200" spc="500" dirty="0">
                <a:solidFill>
                  <a:schemeClr val="tx1"/>
                </a:solidFill>
                <a:latin typeface="Arial"/>
                <a:cs typeface="Arial"/>
              </a:rPr>
              <a:t> </a:t>
            </a:r>
            <a:r>
              <a:rPr sz="3200" spc="-5" dirty="0">
                <a:solidFill>
                  <a:schemeClr val="tx1"/>
                </a:solidFill>
                <a:latin typeface="Arial"/>
                <a:cs typeface="Arial"/>
              </a:rPr>
              <a:t>para</a:t>
            </a:r>
            <a:r>
              <a:rPr sz="3200" spc="490" dirty="0">
                <a:solidFill>
                  <a:schemeClr val="tx1"/>
                </a:solidFill>
                <a:latin typeface="Arial"/>
                <a:cs typeface="Arial"/>
              </a:rPr>
              <a:t> </a:t>
            </a:r>
            <a:r>
              <a:rPr sz="3200" dirty="0">
                <a:solidFill>
                  <a:schemeClr val="tx1"/>
                </a:solidFill>
                <a:latin typeface="Arial"/>
                <a:cs typeface="Arial"/>
              </a:rPr>
              <a:t>fallas </a:t>
            </a:r>
            <a:r>
              <a:rPr sz="3200" spc="5" dirty="0">
                <a:solidFill>
                  <a:schemeClr val="tx1"/>
                </a:solidFill>
                <a:latin typeface="Arial"/>
                <a:cs typeface="Arial"/>
              </a:rPr>
              <a:t> </a:t>
            </a:r>
            <a:r>
              <a:rPr sz="3200" spc="-5" dirty="0">
                <a:solidFill>
                  <a:schemeClr val="tx1"/>
                </a:solidFill>
                <a:latin typeface="Arial"/>
                <a:cs typeface="Arial"/>
              </a:rPr>
              <a:t>internas.</a:t>
            </a:r>
            <a:endParaRPr sz="3200" dirty="0">
              <a:solidFill>
                <a:schemeClr val="tx1"/>
              </a:solidFill>
              <a:latin typeface="Arial"/>
              <a:cs typeface="Arial"/>
            </a:endParaRPr>
          </a:p>
          <a:p>
            <a:pPr>
              <a:spcBef>
                <a:spcPts val="5"/>
              </a:spcBef>
              <a:buClr>
                <a:srgbClr val="FC0128"/>
              </a:buClr>
              <a:buFont typeface="Wingdings"/>
              <a:buChar char=""/>
            </a:pPr>
            <a:endParaRPr sz="3200" dirty="0">
              <a:solidFill>
                <a:schemeClr val="tx1"/>
              </a:solidFill>
              <a:latin typeface="Arial"/>
              <a:cs typeface="Arial"/>
            </a:endParaRPr>
          </a:p>
          <a:p>
            <a:pPr marL="355600" marR="5080" indent="-342900" algn="just">
              <a:buClr>
                <a:srgbClr val="FC0128"/>
              </a:buClr>
              <a:buSzPct val="77777"/>
              <a:buFont typeface="Wingdings"/>
              <a:buChar char=""/>
              <a:tabLst>
                <a:tab pos="355600" algn="l"/>
              </a:tabLst>
            </a:pPr>
            <a:r>
              <a:rPr sz="3200" dirty="0">
                <a:solidFill>
                  <a:schemeClr val="tx1"/>
                </a:solidFill>
                <a:latin typeface="Arial"/>
                <a:cs typeface="Arial"/>
              </a:rPr>
              <a:t>Para </a:t>
            </a:r>
            <a:r>
              <a:rPr sz="3200" spc="-5" dirty="0">
                <a:solidFill>
                  <a:schemeClr val="tx1"/>
                </a:solidFill>
                <a:latin typeface="Arial"/>
                <a:cs typeface="Arial"/>
              </a:rPr>
              <a:t>el </a:t>
            </a:r>
            <a:r>
              <a:rPr sz="3200" dirty="0">
                <a:solidFill>
                  <a:schemeClr val="tx1"/>
                </a:solidFill>
                <a:latin typeface="Arial"/>
                <a:cs typeface="Arial"/>
              </a:rPr>
              <a:t>caso </a:t>
            </a:r>
            <a:r>
              <a:rPr sz="3200" spc="-5" dirty="0">
                <a:solidFill>
                  <a:schemeClr val="tx1"/>
                </a:solidFill>
                <a:latin typeface="Arial"/>
                <a:cs typeface="Arial"/>
              </a:rPr>
              <a:t>de una </a:t>
            </a:r>
            <a:r>
              <a:rPr sz="3200" dirty="0">
                <a:solidFill>
                  <a:srgbClr val="FF0000"/>
                </a:solidFill>
                <a:latin typeface="Arial"/>
                <a:cs typeface="Arial"/>
              </a:rPr>
              <a:t>falla </a:t>
            </a:r>
            <a:r>
              <a:rPr sz="3200" spc="-5" dirty="0">
                <a:solidFill>
                  <a:srgbClr val="FF0000"/>
                </a:solidFill>
                <a:latin typeface="Arial"/>
                <a:cs typeface="Arial"/>
              </a:rPr>
              <a:t>externa</a:t>
            </a:r>
            <a:r>
              <a:rPr sz="3200" spc="-5" dirty="0">
                <a:solidFill>
                  <a:schemeClr val="tx1"/>
                </a:solidFill>
                <a:latin typeface="Arial"/>
                <a:cs typeface="Arial"/>
              </a:rPr>
              <a:t>, las </a:t>
            </a:r>
            <a:r>
              <a:rPr sz="3200" dirty="0">
                <a:solidFill>
                  <a:srgbClr val="FF0000"/>
                </a:solidFill>
                <a:latin typeface="Arial"/>
                <a:cs typeface="Arial"/>
              </a:rPr>
              <a:t>corrientes </a:t>
            </a:r>
            <a:r>
              <a:rPr sz="3200" spc="-5" dirty="0">
                <a:solidFill>
                  <a:srgbClr val="FF0000"/>
                </a:solidFill>
                <a:latin typeface="Arial"/>
                <a:cs typeface="Arial"/>
              </a:rPr>
              <a:t>que </a:t>
            </a:r>
            <a:r>
              <a:rPr sz="3200" dirty="0">
                <a:solidFill>
                  <a:srgbClr val="FF0000"/>
                </a:solidFill>
                <a:latin typeface="Arial"/>
                <a:cs typeface="Arial"/>
              </a:rPr>
              <a:t>salen </a:t>
            </a:r>
            <a:r>
              <a:rPr sz="3200" spc="-5" dirty="0">
                <a:solidFill>
                  <a:srgbClr val="FF0000"/>
                </a:solidFill>
                <a:latin typeface="Arial"/>
                <a:cs typeface="Arial"/>
              </a:rPr>
              <a:t>de las </a:t>
            </a:r>
            <a:r>
              <a:rPr sz="3200" spc="-490" dirty="0">
                <a:solidFill>
                  <a:srgbClr val="FF0000"/>
                </a:solidFill>
                <a:latin typeface="Arial"/>
                <a:cs typeface="Arial"/>
              </a:rPr>
              <a:t> </a:t>
            </a:r>
            <a:r>
              <a:rPr sz="3200" spc="-5" dirty="0">
                <a:solidFill>
                  <a:srgbClr val="FF0000"/>
                </a:solidFill>
                <a:latin typeface="Arial"/>
                <a:cs typeface="Arial"/>
              </a:rPr>
              <a:t>barras</a:t>
            </a:r>
            <a:r>
              <a:rPr sz="3200" dirty="0">
                <a:solidFill>
                  <a:srgbClr val="FF0000"/>
                </a:solidFill>
                <a:latin typeface="Arial"/>
                <a:cs typeface="Arial"/>
              </a:rPr>
              <a:t> son</a:t>
            </a:r>
            <a:r>
              <a:rPr sz="3200" spc="5" dirty="0">
                <a:solidFill>
                  <a:srgbClr val="FF0000"/>
                </a:solidFill>
                <a:latin typeface="Arial"/>
                <a:cs typeface="Arial"/>
              </a:rPr>
              <a:t> </a:t>
            </a:r>
            <a:r>
              <a:rPr sz="3200" spc="-5" dirty="0">
                <a:solidFill>
                  <a:srgbClr val="FF0000"/>
                </a:solidFill>
                <a:latin typeface="Arial"/>
                <a:cs typeface="Arial"/>
              </a:rPr>
              <a:t>iguales</a:t>
            </a:r>
            <a:r>
              <a:rPr sz="3200" dirty="0">
                <a:solidFill>
                  <a:srgbClr val="FF0000"/>
                </a:solidFill>
                <a:latin typeface="Arial"/>
                <a:cs typeface="Arial"/>
              </a:rPr>
              <a:t> a</a:t>
            </a:r>
            <a:r>
              <a:rPr sz="3200" spc="5" dirty="0">
                <a:solidFill>
                  <a:srgbClr val="FF0000"/>
                </a:solidFill>
                <a:latin typeface="Arial"/>
                <a:cs typeface="Arial"/>
              </a:rPr>
              <a:t> </a:t>
            </a:r>
            <a:r>
              <a:rPr sz="3200" spc="-5" dirty="0">
                <a:solidFill>
                  <a:srgbClr val="FF0000"/>
                </a:solidFill>
                <a:latin typeface="Arial"/>
                <a:cs typeface="Arial"/>
              </a:rPr>
              <a:t>la</a:t>
            </a:r>
            <a:r>
              <a:rPr sz="3200" dirty="0">
                <a:solidFill>
                  <a:srgbClr val="FF0000"/>
                </a:solidFill>
                <a:latin typeface="Arial"/>
                <a:cs typeface="Arial"/>
              </a:rPr>
              <a:t> suma</a:t>
            </a:r>
            <a:r>
              <a:rPr sz="3200" spc="5" dirty="0">
                <a:solidFill>
                  <a:srgbClr val="FF0000"/>
                </a:solidFill>
                <a:latin typeface="Arial"/>
                <a:cs typeface="Arial"/>
              </a:rPr>
              <a:t> </a:t>
            </a:r>
            <a:r>
              <a:rPr sz="3200" spc="-5" dirty="0">
                <a:solidFill>
                  <a:srgbClr val="FF0000"/>
                </a:solidFill>
                <a:latin typeface="Arial"/>
                <a:cs typeface="Arial"/>
              </a:rPr>
              <a:t>de</a:t>
            </a:r>
            <a:r>
              <a:rPr sz="3200" dirty="0">
                <a:solidFill>
                  <a:srgbClr val="FF0000"/>
                </a:solidFill>
                <a:latin typeface="Arial"/>
                <a:cs typeface="Arial"/>
              </a:rPr>
              <a:t> todas</a:t>
            </a:r>
            <a:r>
              <a:rPr sz="3200" spc="5" dirty="0">
                <a:solidFill>
                  <a:srgbClr val="FF0000"/>
                </a:solidFill>
                <a:latin typeface="Arial"/>
                <a:cs typeface="Arial"/>
              </a:rPr>
              <a:t> </a:t>
            </a:r>
            <a:r>
              <a:rPr sz="3200" spc="-5" dirty="0">
                <a:solidFill>
                  <a:srgbClr val="FF0000"/>
                </a:solidFill>
                <a:latin typeface="Arial"/>
                <a:cs typeface="Arial"/>
              </a:rPr>
              <a:t>las</a:t>
            </a:r>
            <a:r>
              <a:rPr sz="3200" dirty="0">
                <a:solidFill>
                  <a:srgbClr val="FF0000"/>
                </a:solidFill>
                <a:latin typeface="Arial"/>
                <a:cs typeface="Arial"/>
              </a:rPr>
              <a:t> corrientes</a:t>
            </a:r>
            <a:r>
              <a:rPr sz="3200" spc="5" dirty="0">
                <a:solidFill>
                  <a:srgbClr val="FF0000"/>
                </a:solidFill>
                <a:latin typeface="Arial"/>
                <a:cs typeface="Arial"/>
              </a:rPr>
              <a:t> </a:t>
            </a:r>
            <a:r>
              <a:rPr sz="3200" spc="-5" dirty="0">
                <a:solidFill>
                  <a:srgbClr val="FF0000"/>
                </a:solidFill>
                <a:latin typeface="Arial"/>
                <a:cs typeface="Arial"/>
              </a:rPr>
              <a:t>que </a:t>
            </a:r>
            <a:r>
              <a:rPr sz="3200" dirty="0">
                <a:solidFill>
                  <a:srgbClr val="FF0000"/>
                </a:solidFill>
                <a:latin typeface="Arial"/>
                <a:cs typeface="Arial"/>
              </a:rPr>
              <a:t> </a:t>
            </a:r>
            <a:r>
              <a:rPr sz="3200" spc="-5" dirty="0">
                <a:solidFill>
                  <a:srgbClr val="FF0000"/>
                </a:solidFill>
                <a:latin typeface="Arial"/>
                <a:cs typeface="Arial"/>
              </a:rPr>
              <a:t>ingresan </a:t>
            </a:r>
            <a:r>
              <a:rPr sz="3200" dirty="0">
                <a:solidFill>
                  <a:schemeClr val="tx1"/>
                </a:solidFill>
                <a:latin typeface="Arial"/>
                <a:cs typeface="Arial"/>
              </a:rPr>
              <a:t>a </a:t>
            </a:r>
            <a:r>
              <a:rPr sz="3200" spc="-5" dirty="0">
                <a:solidFill>
                  <a:schemeClr val="tx1"/>
                </a:solidFill>
                <a:latin typeface="Arial"/>
                <a:cs typeface="Arial"/>
              </a:rPr>
              <a:t>la barra, </a:t>
            </a:r>
            <a:r>
              <a:rPr sz="3200" dirty="0">
                <a:solidFill>
                  <a:schemeClr val="tx1"/>
                </a:solidFill>
                <a:latin typeface="Arial"/>
                <a:cs typeface="Arial"/>
              </a:rPr>
              <a:t>y </a:t>
            </a:r>
            <a:r>
              <a:rPr sz="3200" spc="-5" dirty="0">
                <a:solidFill>
                  <a:schemeClr val="tx1"/>
                </a:solidFill>
                <a:latin typeface="Arial"/>
                <a:cs typeface="Arial"/>
              </a:rPr>
              <a:t>la </a:t>
            </a:r>
            <a:r>
              <a:rPr sz="3200" dirty="0">
                <a:solidFill>
                  <a:schemeClr val="tx1"/>
                </a:solidFill>
                <a:latin typeface="Arial"/>
                <a:cs typeface="Arial"/>
              </a:rPr>
              <a:t>suma total </a:t>
            </a:r>
            <a:r>
              <a:rPr sz="3200" spc="-5" dirty="0">
                <a:solidFill>
                  <a:schemeClr val="tx1"/>
                </a:solidFill>
                <a:latin typeface="Arial"/>
                <a:cs typeface="Arial"/>
              </a:rPr>
              <a:t>es </a:t>
            </a:r>
            <a:r>
              <a:rPr sz="3200" dirty="0">
                <a:solidFill>
                  <a:schemeClr val="tx1"/>
                </a:solidFill>
                <a:latin typeface="Arial"/>
                <a:cs typeface="Arial"/>
              </a:rPr>
              <a:t>cero; </a:t>
            </a:r>
            <a:r>
              <a:rPr sz="3200" spc="-5" dirty="0">
                <a:solidFill>
                  <a:schemeClr val="tx1"/>
                </a:solidFill>
                <a:latin typeface="Arial"/>
                <a:cs typeface="Arial"/>
              </a:rPr>
              <a:t>esta </a:t>
            </a:r>
            <a:r>
              <a:rPr sz="3200" dirty="0">
                <a:solidFill>
                  <a:schemeClr val="tx1"/>
                </a:solidFill>
                <a:latin typeface="Arial"/>
                <a:cs typeface="Arial"/>
              </a:rPr>
              <a:t>situación </a:t>
            </a:r>
            <a:r>
              <a:rPr sz="3200" spc="-5" dirty="0">
                <a:solidFill>
                  <a:schemeClr val="tx1"/>
                </a:solidFill>
                <a:latin typeface="Arial"/>
                <a:cs typeface="Arial"/>
              </a:rPr>
              <a:t>es </a:t>
            </a:r>
            <a:r>
              <a:rPr sz="3200" dirty="0">
                <a:solidFill>
                  <a:schemeClr val="tx1"/>
                </a:solidFill>
                <a:latin typeface="Arial"/>
                <a:cs typeface="Arial"/>
              </a:rPr>
              <a:t> </a:t>
            </a:r>
            <a:r>
              <a:rPr sz="3200" spc="-5" dirty="0">
                <a:solidFill>
                  <a:schemeClr val="tx1"/>
                </a:solidFill>
                <a:latin typeface="Arial"/>
                <a:cs typeface="Arial"/>
              </a:rPr>
              <a:t>igual en </a:t>
            </a:r>
            <a:r>
              <a:rPr sz="3200" dirty="0">
                <a:solidFill>
                  <a:schemeClr val="tx1"/>
                </a:solidFill>
                <a:latin typeface="Arial"/>
                <a:cs typeface="Arial"/>
              </a:rPr>
              <a:t>condiciones </a:t>
            </a:r>
            <a:r>
              <a:rPr sz="3200" spc="-5" dirty="0">
                <a:solidFill>
                  <a:schemeClr val="tx1"/>
                </a:solidFill>
                <a:latin typeface="Arial"/>
                <a:cs typeface="Arial"/>
              </a:rPr>
              <a:t>de </a:t>
            </a:r>
            <a:r>
              <a:rPr sz="3200" dirty="0">
                <a:solidFill>
                  <a:schemeClr val="tx1"/>
                </a:solidFill>
                <a:latin typeface="Arial"/>
                <a:cs typeface="Arial"/>
              </a:rPr>
              <a:t>flujo </a:t>
            </a:r>
            <a:r>
              <a:rPr sz="3200" spc="-5" dirty="0">
                <a:solidFill>
                  <a:schemeClr val="tx1"/>
                </a:solidFill>
                <a:latin typeface="Arial"/>
                <a:cs typeface="Arial"/>
              </a:rPr>
              <a:t>de potencia normal. </a:t>
            </a:r>
            <a:endParaRPr lang="es-AR" sz="3200" spc="-5" dirty="0" smtClean="0">
              <a:solidFill>
                <a:schemeClr val="tx1"/>
              </a:solidFill>
              <a:latin typeface="Arial"/>
              <a:cs typeface="Arial"/>
            </a:endParaRPr>
          </a:p>
          <a:p>
            <a:pPr marL="355600" marR="5080" indent="-342900" algn="just">
              <a:buClr>
                <a:srgbClr val="FC0128"/>
              </a:buClr>
              <a:buSzPct val="77777"/>
              <a:buFont typeface="Wingdings"/>
              <a:buChar char=""/>
              <a:tabLst>
                <a:tab pos="355600" algn="l"/>
              </a:tabLst>
            </a:pPr>
            <a:endParaRPr lang="es-AR" sz="3200" spc="-5" dirty="0">
              <a:solidFill>
                <a:schemeClr val="tx1"/>
              </a:solidFill>
              <a:latin typeface="Arial"/>
              <a:cs typeface="Arial"/>
            </a:endParaRPr>
          </a:p>
          <a:p>
            <a:pPr marL="355600" marR="5080" indent="-342900" algn="just">
              <a:buClr>
                <a:srgbClr val="FC0128"/>
              </a:buClr>
              <a:buSzPct val="77777"/>
              <a:buFont typeface="Wingdings"/>
              <a:buChar char=""/>
              <a:tabLst>
                <a:tab pos="355600" algn="l"/>
              </a:tabLst>
            </a:pPr>
            <a:r>
              <a:rPr sz="3200" dirty="0" smtClean="0">
                <a:solidFill>
                  <a:schemeClr val="tx1"/>
                </a:solidFill>
                <a:latin typeface="Arial"/>
                <a:cs typeface="Arial"/>
              </a:rPr>
              <a:t>Para </a:t>
            </a:r>
            <a:r>
              <a:rPr sz="3200" dirty="0">
                <a:solidFill>
                  <a:schemeClr val="tx1"/>
                </a:solidFill>
                <a:latin typeface="Arial"/>
                <a:cs typeface="Arial"/>
              </a:rPr>
              <a:t>el caso de una </a:t>
            </a:r>
            <a:r>
              <a:rPr sz="3200" dirty="0">
                <a:solidFill>
                  <a:srgbClr val="FF0000"/>
                </a:solidFill>
                <a:latin typeface="Arial"/>
                <a:cs typeface="Arial"/>
              </a:rPr>
              <a:t>falla interna</a:t>
            </a:r>
            <a:r>
              <a:rPr sz="3200" dirty="0">
                <a:solidFill>
                  <a:schemeClr val="tx1"/>
                </a:solidFill>
                <a:latin typeface="Arial"/>
                <a:cs typeface="Arial"/>
              </a:rPr>
              <a:t>, la suma de todas las</a:t>
            </a:r>
            <a:r>
              <a:rPr sz="3200" dirty="0">
                <a:solidFill>
                  <a:srgbClr val="FF0000"/>
                </a:solidFill>
                <a:latin typeface="Arial"/>
                <a:cs typeface="Arial"/>
              </a:rPr>
              <a:t> corrientes </a:t>
            </a:r>
            <a:r>
              <a:rPr sz="3200" spc="-490" dirty="0">
                <a:solidFill>
                  <a:srgbClr val="FF0000"/>
                </a:solidFill>
                <a:latin typeface="Arial"/>
                <a:cs typeface="Arial"/>
              </a:rPr>
              <a:t> </a:t>
            </a:r>
            <a:r>
              <a:rPr sz="3200" spc="-5" dirty="0">
                <a:solidFill>
                  <a:srgbClr val="FF0000"/>
                </a:solidFill>
                <a:latin typeface="Arial"/>
                <a:cs typeface="Arial"/>
              </a:rPr>
              <a:t>que ingresan </a:t>
            </a:r>
            <a:r>
              <a:rPr sz="3200" dirty="0">
                <a:solidFill>
                  <a:srgbClr val="FF0000"/>
                </a:solidFill>
                <a:latin typeface="Arial"/>
                <a:cs typeface="Arial"/>
              </a:rPr>
              <a:t>a </a:t>
            </a:r>
            <a:r>
              <a:rPr sz="3200" spc="-5" dirty="0">
                <a:solidFill>
                  <a:srgbClr val="FF0000"/>
                </a:solidFill>
                <a:latin typeface="Arial"/>
                <a:cs typeface="Arial"/>
              </a:rPr>
              <a:t>la barra es igual </a:t>
            </a:r>
            <a:r>
              <a:rPr sz="3200" dirty="0">
                <a:solidFill>
                  <a:srgbClr val="FF0000"/>
                </a:solidFill>
                <a:latin typeface="Arial"/>
                <a:cs typeface="Arial"/>
              </a:rPr>
              <a:t>a </a:t>
            </a:r>
            <a:r>
              <a:rPr sz="3200" spc="-5" dirty="0">
                <a:solidFill>
                  <a:srgbClr val="FF0000"/>
                </a:solidFill>
                <a:latin typeface="Arial"/>
                <a:cs typeface="Arial"/>
              </a:rPr>
              <a:t>la </a:t>
            </a:r>
            <a:r>
              <a:rPr sz="3200" dirty="0">
                <a:solidFill>
                  <a:srgbClr val="FF0000"/>
                </a:solidFill>
                <a:latin typeface="Arial"/>
                <a:cs typeface="Arial"/>
              </a:rPr>
              <a:t>corriente </a:t>
            </a:r>
            <a:r>
              <a:rPr sz="3200" spc="-5" dirty="0">
                <a:solidFill>
                  <a:srgbClr val="FF0000"/>
                </a:solidFill>
                <a:latin typeface="Arial"/>
                <a:cs typeface="Arial"/>
              </a:rPr>
              <a:t>de </a:t>
            </a:r>
            <a:r>
              <a:rPr sz="3200" dirty="0">
                <a:solidFill>
                  <a:srgbClr val="FF0000"/>
                </a:solidFill>
                <a:latin typeface="Arial"/>
                <a:cs typeface="Arial"/>
              </a:rPr>
              <a:t>falla total</a:t>
            </a:r>
            <a:r>
              <a:rPr sz="3200" dirty="0">
                <a:solidFill>
                  <a:schemeClr val="tx1"/>
                </a:solidFill>
                <a:latin typeface="Arial"/>
                <a:cs typeface="Arial"/>
              </a:rPr>
              <a:t> (la </a:t>
            </a:r>
            <a:r>
              <a:rPr sz="3200" spc="5" dirty="0">
                <a:solidFill>
                  <a:schemeClr val="tx1"/>
                </a:solidFill>
                <a:latin typeface="Arial"/>
                <a:cs typeface="Arial"/>
              </a:rPr>
              <a:t> </a:t>
            </a:r>
            <a:r>
              <a:rPr sz="3200" dirty="0">
                <a:solidFill>
                  <a:schemeClr val="tx1"/>
                </a:solidFill>
                <a:latin typeface="Arial"/>
                <a:cs typeface="Arial"/>
              </a:rPr>
              <a:t>suma</a:t>
            </a:r>
            <a:r>
              <a:rPr sz="3200" spc="-10" dirty="0">
                <a:solidFill>
                  <a:schemeClr val="tx1"/>
                </a:solidFill>
                <a:latin typeface="Arial"/>
                <a:cs typeface="Arial"/>
              </a:rPr>
              <a:t> </a:t>
            </a:r>
            <a:r>
              <a:rPr sz="3200" dirty="0">
                <a:solidFill>
                  <a:schemeClr val="tx1"/>
                </a:solidFill>
                <a:latin typeface="Arial"/>
                <a:cs typeface="Arial"/>
              </a:rPr>
              <a:t>total</a:t>
            </a:r>
            <a:r>
              <a:rPr sz="3200" spc="-5" dirty="0">
                <a:solidFill>
                  <a:schemeClr val="tx1"/>
                </a:solidFill>
                <a:latin typeface="Arial"/>
                <a:cs typeface="Arial"/>
              </a:rPr>
              <a:t> no es </a:t>
            </a:r>
            <a:r>
              <a:rPr sz="3200" dirty="0">
                <a:solidFill>
                  <a:schemeClr val="tx1"/>
                </a:solidFill>
                <a:latin typeface="Arial"/>
                <a:cs typeface="Arial"/>
              </a:rPr>
              <a:t>cero).</a:t>
            </a:r>
          </a:p>
          <a:p>
            <a:pPr>
              <a:spcBef>
                <a:spcPts val="10"/>
              </a:spcBef>
              <a:buClr>
                <a:srgbClr val="FC0128"/>
              </a:buClr>
              <a:buFont typeface="Wingdings"/>
              <a:buChar char=""/>
            </a:pPr>
            <a:endParaRPr sz="3200" dirty="0">
              <a:solidFill>
                <a:schemeClr val="tx1"/>
              </a:solidFill>
              <a:latin typeface="Arial"/>
              <a:cs typeface="Arial"/>
            </a:endParaRPr>
          </a:p>
          <a:p>
            <a:pPr marL="355600" marR="10160" indent="-342900" algn="just">
              <a:buClr>
                <a:srgbClr val="FC0128"/>
              </a:buClr>
              <a:buSzPct val="77777"/>
              <a:buFont typeface="Wingdings"/>
              <a:buChar char=""/>
              <a:tabLst>
                <a:tab pos="355600" algn="l"/>
              </a:tabLst>
            </a:pPr>
            <a:r>
              <a:rPr sz="3200" spc="-5" dirty="0">
                <a:solidFill>
                  <a:schemeClr val="tx1"/>
                </a:solidFill>
                <a:latin typeface="Arial"/>
                <a:cs typeface="Arial"/>
              </a:rPr>
              <a:t>Desafortunadamente, </a:t>
            </a:r>
            <a:r>
              <a:rPr sz="3200" spc="-5" dirty="0">
                <a:solidFill>
                  <a:srgbClr val="FF0000"/>
                </a:solidFill>
                <a:latin typeface="Arial"/>
                <a:cs typeface="Arial"/>
              </a:rPr>
              <a:t>en la práctica existen inconvenientes que </a:t>
            </a:r>
            <a:r>
              <a:rPr sz="3200" dirty="0">
                <a:solidFill>
                  <a:srgbClr val="FF0000"/>
                </a:solidFill>
                <a:latin typeface="Arial"/>
                <a:cs typeface="Arial"/>
              </a:rPr>
              <a:t> </a:t>
            </a:r>
            <a:r>
              <a:rPr sz="3200" spc="-5" dirty="0">
                <a:solidFill>
                  <a:srgbClr val="FF0000"/>
                </a:solidFill>
                <a:latin typeface="Arial"/>
                <a:cs typeface="Arial"/>
              </a:rPr>
              <a:t>no</a:t>
            </a:r>
            <a:r>
              <a:rPr sz="3200" spc="365" dirty="0">
                <a:solidFill>
                  <a:srgbClr val="FF0000"/>
                </a:solidFill>
                <a:latin typeface="Arial"/>
                <a:cs typeface="Arial"/>
              </a:rPr>
              <a:t> </a:t>
            </a:r>
            <a:r>
              <a:rPr sz="3200" spc="-5" dirty="0">
                <a:solidFill>
                  <a:srgbClr val="FF0000"/>
                </a:solidFill>
                <a:latin typeface="Arial"/>
                <a:cs typeface="Arial"/>
              </a:rPr>
              <a:t>permiten</a:t>
            </a:r>
            <a:r>
              <a:rPr sz="3200" spc="365" dirty="0">
                <a:solidFill>
                  <a:srgbClr val="FF0000"/>
                </a:solidFill>
                <a:latin typeface="Arial"/>
                <a:cs typeface="Arial"/>
              </a:rPr>
              <a:t> </a:t>
            </a:r>
            <a:r>
              <a:rPr sz="3200" spc="-5" dirty="0">
                <a:solidFill>
                  <a:srgbClr val="FF0000"/>
                </a:solidFill>
                <a:latin typeface="Arial"/>
                <a:cs typeface="Arial"/>
              </a:rPr>
              <a:t>conseguir</a:t>
            </a:r>
            <a:r>
              <a:rPr sz="3200" spc="375" dirty="0">
                <a:solidFill>
                  <a:srgbClr val="FF0000"/>
                </a:solidFill>
                <a:latin typeface="Arial"/>
                <a:cs typeface="Arial"/>
              </a:rPr>
              <a:t> </a:t>
            </a:r>
            <a:r>
              <a:rPr sz="3200" spc="-5" dirty="0">
                <a:solidFill>
                  <a:srgbClr val="FF0000"/>
                </a:solidFill>
                <a:latin typeface="Arial"/>
                <a:cs typeface="Arial"/>
              </a:rPr>
              <a:t>una</a:t>
            </a:r>
            <a:r>
              <a:rPr sz="3200" spc="380" dirty="0">
                <a:solidFill>
                  <a:srgbClr val="FF0000"/>
                </a:solidFill>
                <a:latin typeface="Arial"/>
                <a:cs typeface="Arial"/>
              </a:rPr>
              <a:t> </a:t>
            </a:r>
            <a:r>
              <a:rPr sz="3200" spc="-5" dirty="0">
                <a:solidFill>
                  <a:srgbClr val="FF0000"/>
                </a:solidFill>
                <a:latin typeface="Arial"/>
                <a:cs typeface="Arial"/>
              </a:rPr>
              <a:t>protección</a:t>
            </a:r>
            <a:r>
              <a:rPr sz="3200" spc="375" dirty="0">
                <a:solidFill>
                  <a:srgbClr val="FF0000"/>
                </a:solidFill>
                <a:latin typeface="Arial"/>
                <a:cs typeface="Arial"/>
              </a:rPr>
              <a:t> </a:t>
            </a:r>
            <a:r>
              <a:rPr sz="3200" spc="-5" dirty="0">
                <a:solidFill>
                  <a:srgbClr val="FF0000"/>
                </a:solidFill>
                <a:latin typeface="Arial"/>
                <a:cs typeface="Arial"/>
              </a:rPr>
              <a:t>diferencial</a:t>
            </a:r>
            <a:r>
              <a:rPr sz="3200" spc="380" dirty="0">
                <a:solidFill>
                  <a:srgbClr val="FF0000"/>
                </a:solidFill>
                <a:latin typeface="Arial"/>
                <a:cs typeface="Arial"/>
              </a:rPr>
              <a:t> </a:t>
            </a:r>
            <a:r>
              <a:rPr sz="3200" spc="-5" dirty="0">
                <a:solidFill>
                  <a:srgbClr val="FF0000"/>
                </a:solidFill>
                <a:latin typeface="Arial"/>
                <a:cs typeface="Arial"/>
              </a:rPr>
              <a:t>ideal</a:t>
            </a:r>
            <a:r>
              <a:rPr sz="3200" spc="-5" dirty="0">
                <a:solidFill>
                  <a:schemeClr val="tx1"/>
                </a:solidFill>
                <a:latin typeface="Arial"/>
                <a:cs typeface="Arial"/>
              </a:rPr>
              <a:t>,</a:t>
            </a:r>
            <a:r>
              <a:rPr sz="3200" spc="375" dirty="0">
                <a:solidFill>
                  <a:schemeClr val="tx1"/>
                </a:solidFill>
                <a:latin typeface="Arial"/>
                <a:cs typeface="Arial"/>
              </a:rPr>
              <a:t> </a:t>
            </a:r>
            <a:r>
              <a:rPr sz="3200" spc="-5" dirty="0">
                <a:solidFill>
                  <a:schemeClr val="tx1"/>
                </a:solidFill>
                <a:latin typeface="Arial"/>
                <a:cs typeface="Arial"/>
              </a:rPr>
              <a:t>por</a:t>
            </a:r>
            <a:r>
              <a:rPr sz="3200" spc="380" dirty="0">
                <a:solidFill>
                  <a:schemeClr val="tx1"/>
                </a:solidFill>
                <a:latin typeface="Arial"/>
                <a:cs typeface="Arial"/>
              </a:rPr>
              <a:t> </a:t>
            </a:r>
            <a:r>
              <a:rPr sz="3200" spc="-5" dirty="0">
                <a:solidFill>
                  <a:schemeClr val="tx1"/>
                </a:solidFill>
                <a:latin typeface="Arial"/>
                <a:cs typeface="Arial"/>
              </a:rPr>
              <a:t>lo </a:t>
            </a:r>
            <a:r>
              <a:rPr sz="3200" spc="-490" dirty="0">
                <a:solidFill>
                  <a:schemeClr val="tx1"/>
                </a:solidFill>
                <a:latin typeface="Arial"/>
                <a:cs typeface="Arial"/>
              </a:rPr>
              <a:t> </a:t>
            </a:r>
            <a:r>
              <a:rPr sz="3200" spc="-5" dirty="0">
                <a:solidFill>
                  <a:schemeClr val="tx1"/>
                </a:solidFill>
                <a:latin typeface="Arial"/>
                <a:cs typeface="Arial"/>
              </a:rPr>
              <a:t>que</a:t>
            </a:r>
            <a:r>
              <a:rPr sz="3200" dirty="0">
                <a:solidFill>
                  <a:schemeClr val="tx1"/>
                </a:solidFill>
                <a:latin typeface="Arial"/>
                <a:cs typeface="Arial"/>
              </a:rPr>
              <a:t> </a:t>
            </a:r>
            <a:r>
              <a:rPr sz="3200" spc="-5" dirty="0">
                <a:solidFill>
                  <a:schemeClr val="tx1"/>
                </a:solidFill>
                <a:latin typeface="Arial"/>
                <a:cs typeface="Arial"/>
              </a:rPr>
              <a:t>deben</a:t>
            </a:r>
            <a:r>
              <a:rPr sz="3200" dirty="0">
                <a:solidFill>
                  <a:schemeClr val="tx1"/>
                </a:solidFill>
                <a:latin typeface="Arial"/>
                <a:cs typeface="Arial"/>
              </a:rPr>
              <a:t> seguirse</a:t>
            </a:r>
            <a:r>
              <a:rPr sz="3200" spc="5" dirty="0">
                <a:solidFill>
                  <a:schemeClr val="tx1"/>
                </a:solidFill>
                <a:latin typeface="Arial"/>
                <a:cs typeface="Arial"/>
              </a:rPr>
              <a:t> </a:t>
            </a:r>
            <a:r>
              <a:rPr sz="3200" dirty="0">
                <a:solidFill>
                  <a:schemeClr val="tx1"/>
                </a:solidFill>
                <a:latin typeface="Arial"/>
                <a:cs typeface="Arial"/>
              </a:rPr>
              <a:t>ciertos</a:t>
            </a:r>
            <a:r>
              <a:rPr sz="3200" spc="5" dirty="0">
                <a:solidFill>
                  <a:schemeClr val="tx1"/>
                </a:solidFill>
                <a:latin typeface="Arial"/>
                <a:cs typeface="Arial"/>
              </a:rPr>
              <a:t> </a:t>
            </a:r>
            <a:r>
              <a:rPr sz="3200" spc="-5" dirty="0">
                <a:solidFill>
                  <a:schemeClr val="tx1"/>
                </a:solidFill>
                <a:latin typeface="Arial"/>
                <a:cs typeface="Arial"/>
              </a:rPr>
              <a:t>pasos</a:t>
            </a:r>
            <a:r>
              <a:rPr sz="3200" dirty="0">
                <a:solidFill>
                  <a:schemeClr val="tx1"/>
                </a:solidFill>
                <a:latin typeface="Arial"/>
                <a:cs typeface="Arial"/>
              </a:rPr>
              <a:t> </a:t>
            </a:r>
            <a:r>
              <a:rPr sz="3200" spc="-5" dirty="0">
                <a:solidFill>
                  <a:schemeClr val="tx1"/>
                </a:solidFill>
                <a:latin typeface="Arial"/>
                <a:cs typeface="Arial"/>
              </a:rPr>
              <a:t>para</a:t>
            </a:r>
            <a:r>
              <a:rPr sz="3200" dirty="0">
                <a:solidFill>
                  <a:schemeClr val="tx1"/>
                </a:solidFill>
                <a:latin typeface="Arial"/>
                <a:cs typeface="Arial"/>
              </a:rPr>
              <a:t> </a:t>
            </a:r>
            <a:r>
              <a:rPr sz="3200" spc="-5" dirty="0">
                <a:solidFill>
                  <a:schemeClr val="tx1"/>
                </a:solidFill>
                <a:latin typeface="Arial"/>
                <a:cs typeface="Arial"/>
              </a:rPr>
              <a:t>asegurar</a:t>
            </a:r>
            <a:r>
              <a:rPr sz="3200" dirty="0">
                <a:solidFill>
                  <a:schemeClr val="tx1"/>
                </a:solidFill>
                <a:latin typeface="Arial"/>
                <a:cs typeface="Arial"/>
              </a:rPr>
              <a:t> </a:t>
            </a:r>
            <a:r>
              <a:rPr sz="3200" spc="-5" dirty="0">
                <a:solidFill>
                  <a:schemeClr val="tx1"/>
                </a:solidFill>
                <a:latin typeface="Arial"/>
                <a:cs typeface="Arial"/>
              </a:rPr>
              <a:t>que</a:t>
            </a:r>
            <a:r>
              <a:rPr sz="3200" dirty="0">
                <a:solidFill>
                  <a:schemeClr val="tx1"/>
                </a:solidFill>
                <a:latin typeface="Arial"/>
                <a:cs typeface="Arial"/>
              </a:rPr>
              <a:t> </a:t>
            </a:r>
            <a:r>
              <a:rPr sz="3200" spc="-5" dirty="0">
                <a:solidFill>
                  <a:schemeClr val="tx1"/>
                </a:solidFill>
                <a:latin typeface="Arial"/>
                <a:cs typeface="Arial"/>
              </a:rPr>
              <a:t>la </a:t>
            </a:r>
            <a:r>
              <a:rPr sz="3200" dirty="0">
                <a:solidFill>
                  <a:schemeClr val="tx1"/>
                </a:solidFill>
                <a:latin typeface="Arial"/>
                <a:cs typeface="Arial"/>
              </a:rPr>
              <a:t> </a:t>
            </a:r>
            <a:r>
              <a:rPr sz="3200" spc="-5" dirty="0">
                <a:solidFill>
                  <a:schemeClr val="tx1"/>
                </a:solidFill>
                <a:latin typeface="Arial"/>
                <a:cs typeface="Arial"/>
              </a:rPr>
              <a:t>protección</a:t>
            </a:r>
            <a:r>
              <a:rPr sz="3200" dirty="0">
                <a:solidFill>
                  <a:schemeClr val="tx1"/>
                </a:solidFill>
                <a:latin typeface="Arial"/>
                <a:cs typeface="Arial"/>
              </a:rPr>
              <a:t> </a:t>
            </a:r>
            <a:r>
              <a:rPr sz="3200" spc="-5" dirty="0">
                <a:solidFill>
                  <a:schemeClr val="tx1"/>
                </a:solidFill>
                <a:latin typeface="Arial"/>
                <a:cs typeface="Arial"/>
              </a:rPr>
              <a:t>diferencial</a:t>
            </a:r>
            <a:r>
              <a:rPr sz="3200" dirty="0">
                <a:solidFill>
                  <a:schemeClr val="tx1"/>
                </a:solidFill>
                <a:latin typeface="Arial"/>
                <a:cs typeface="Arial"/>
              </a:rPr>
              <a:t> trabaje</a:t>
            </a:r>
            <a:r>
              <a:rPr sz="3200" spc="5" dirty="0">
                <a:solidFill>
                  <a:schemeClr val="tx1"/>
                </a:solidFill>
                <a:latin typeface="Arial"/>
                <a:cs typeface="Arial"/>
              </a:rPr>
              <a:t> </a:t>
            </a:r>
            <a:r>
              <a:rPr sz="3200" spc="-5" dirty="0">
                <a:solidFill>
                  <a:schemeClr val="tx1"/>
                </a:solidFill>
                <a:latin typeface="Arial"/>
                <a:cs typeface="Arial"/>
              </a:rPr>
              <a:t>adecuadamente</a:t>
            </a:r>
            <a:r>
              <a:rPr sz="3200" dirty="0">
                <a:solidFill>
                  <a:schemeClr val="tx1"/>
                </a:solidFill>
                <a:latin typeface="Arial"/>
                <a:cs typeface="Arial"/>
              </a:rPr>
              <a:t> </a:t>
            </a:r>
            <a:r>
              <a:rPr sz="3200" spc="-5" dirty="0">
                <a:solidFill>
                  <a:schemeClr val="tx1"/>
                </a:solidFill>
                <a:latin typeface="Arial"/>
                <a:cs typeface="Arial"/>
              </a:rPr>
              <a:t>aún</a:t>
            </a:r>
            <a:r>
              <a:rPr sz="3200" spc="495" dirty="0">
                <a:solidFill>
                  <a:schemeClr val="tx1"/>
                </a:solidFill>
                <a:latin typeface="Arial"/>
                <a:cs typeface="Arial"/>
              </a:rPr>
              <a:t> </a:t>
            </a:r>
            <a:r>
              <a:rPr sz="3200" spc="-5" dirty="0">
                <a:solidFill>
                  <a:schemeClr val="tx1"/>
                </a:solidFill>
                <a:latin typeface="Arial"/>
                <a:cs typeface="Arial"/>
              </a:rPr>
              <a:t>en </a:t>
            </a:r>
            <a:r>
              <a:rPr sz="3200" dirty="0">
                <a:solidFill>
                  <a:schemeClr val="tx1"/>
                </a:solidFill>
                <a:latin typeface="Arial"/>
                <a:cs typeface="Arial"/>
              </a:rPr>
              <a:t> </a:t>
            </a:r>
            <a:r>
              <a:rPr sz="3200" spc="-5" dirty="0">
                <a:solidFill>
                  <a:schemeClr val="tx1"/>
                </a:solidFill>
                <a:latin typeface="Arial"/>
                <a:cs typeface="Arial"/>
              </a:rPr>
              <a:t>condiciones</a:t>
            </a:r>
            <a:r>
              <a:rPr sz="3200" spc="-10" dirty="0">
                <a:solidFill>
                  <a:schemeClr val="tx1"/>
                </a:solidFill>
                <a:latin typeface="Arial"/>
                <a:cs typeface="Arial"/>
              </a:rPr>
              <a:t> </a:t>
            </a:r>
            <a:r>
              <a:rPr sz="3200" spc="-5" dirty="0">
                <a:solidFill>
                  <a:schemeClr val="tx1"/>
                </a:solidFill>
                <a:latin typeface="Arial"/>
                <a:cs typeface="Arial"/>
              </a:rPr>
              <a:t>no ideales.</a:t>
            </a:r>
            <a:endParaRPr sz="3200" dirty="0">
              <a:solidFill>
                <a:schemeClr val="tx1"/>
              </a:solidFill>
              <a:latin typeface="Arial"/>
              <a:cs typeface="Arial"/>
            </a:endParaRPr>
          </a:p>
        </p:txBody>
      </p:sp>
      <p:sp>
        <p:nvSpPr>
          <p:cNvPr id="4" name="Rectángulo 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4381500" y="1"/>
            <a:ext cx="115930" cy="114553"/>
          </a:xfrm>
          <a:prstGeom prst="rect">
            <a:avLst/>
          </a:prstGeom>
        </p:spPr>
      </p:pic>
      <p:sp>
        <p:nvSpPr>
          <p:cNvPr id="241" name="object 241"/>
          <p:cNvSpPr txBox="1"/>
          <p:nvPr/>
        </p:nvSpPr>
        <p:spPr>
          <a:xfrm>
            <a:off x="787400" y="1277619"/>
            <a:ext cx="16764000" cy="4047261"/>
          </a:xfrm>
          <a:prstGeom prst="rect">
            <a:avLst/>
          </a:prstGeom>
        </p:spPr>
        <p:txBody>
          <a:bodyPr vert="horz" wrap="square" lIns="0" tIns="36194" rIns="0" bIns="0" rtlCol="0">
            <a:spAutoFit/>
          </a:bodyPr>
          <a:lstStyle/>
          <a:p>
            <a:pPr marL="367665" marR="17780" indent="-342900" algn="just">
              <a:lnSpc>
                <a:spcPct val="90500"/>
              </a:lnSpc>
              <a:spcBef>
                <a:spcPts val="284"/>
              </a:spcBef>
              <a:buClr>
                <a:srgbClr val="FC0128"/>
              </a:buClr>
              <a:buSzPct val="75000"/>
              <a:buFont typeface="Wingdings"/>
              <a:buChar char=""/>
              <a:tabLst>
                <a:tab pos="368300" algn="l"/>
              </a:tabLst>
            </a:pPr>
            <a:r>
              <a:rPr sz="2800" spc="-5" dirty="0">
                <a:solidFill>
                  <a:schemeClr val="tx1"/>
                </a:solidFill>
                <a:latin typeface="Arial"/>
                <a:cs typeface="Arial"/>
              </a:rPr>
              <a:t>Un</a:t>
            </a:r>
            <a:r>
              <a:rPr sz="2800" spc="250" dirty="0">
                <a:solidFill>
                  <a:schemeClr val="tx1"/>
                </a:solidFill>
                <a:latin typeface="Arial"/>
                <a:cs typeface="Arial"/>
              </a:rPr>
              <a:t> </a:t>
            </a:r>
            <a:r>
              <a:rPr sz="2800" spc="-5" dirty="0">
                <a:solidFill>
                  <a:schemeClr val="tx1"/>
                </a:solidFill>
                <a:latin typeface="Arial"/>
                <a:cs typeface="Arial"/>
              </a:rPr>
              <a:t>sistema</a:t>
            </a:r>
            <a:r>
              <a:rPr sz="2800" spc="254" dirty="0">
                <a:solidFill>
                  <a:schemeClr val="tx1"/>
                </a:solidFill>
                <a:latin typeface="Arial"/>
                <a:cs typeface="Arial"/>
              </a:rPr>
              <a:t> </a:t>
            </a:r>
            <a:r>
              <a:rPr sz="2800" spc="-5" dirty="0">
                <a:solidFill>
                  <a:schemeClr val="tx1"/>
                </a:solidFill>
                <a:latin typeface="Arial"/>
                <a:cs typeface="Arial"/>
              </a:rPr>
              <a:t>de</a:t>
            </a:r>
            <a:r>
              <a:rPr sz="2800" spc="250" dirty="0">
                <a:solidFill>
                  <a:schemeClr val="tx1"/>
                </a:solidFill>
                <a:latin typeface="Arial"/>
                <a:cs typeface="Arial"/>
              </a:rPr>
              <a:t> </a:t>
            </a:r>
            <a:r>
              <a:rPr sz="2800" spc="-5" dirty="0">
                <a:solidFill>
                  <a:schemeClr val="tx1"/>
                </a:solidFill>
                <a:latin typeface="Arial"/>
                <a:cs typeface="Arial"/>
              </a:rPr>
              <a:t>protección</a:t>
            </a:r>
            <a:r>
              <a:rPr sz="2800" spc="254" dirty="0">
                <a:solidFill>
                  <a:schemeClr val="tx1"/>
                </a:solidFill>
                <a:latin typeface="Arial"/>
                <a:cs typeface="Arial"/>
              </a:rPr>
              <a:t> </a:t>
            </a:r>
            <a:r>
              <a:rPr sz="2800" spc="-5" dirty="0">
                <a:solidFill>
                  <a:schemeClr val="tx1"/>
                </a:solidFill>
                <a:latin typeface="Arial"/>
                <a:cs typeface="Arial"/>
              </a:rPr>
              <a:t>diferencial</a:t>
            </a:r>
            <a:r>
              <a:rPr sz="2800" spc="245" dirty="0">
                <a:solidFill>
                  <a:schemeClr val="tx1"/>
                </a:solidFill>
                <a:latin typeface="Arial"/>
                <a:cs typeface="Arial"/>
              </a:rPr>
              <a:t> </a:t>
            </a:r>
            <a:r>
              <a:rPr sz="2800" spc="-5" dirty="0">
                <a:solidFill>
                  <a:schemeClr val="tx1"/>
                </a:solidFill>
                <a:latin typeface="Arial"/>
                <a:cs typeface="Arial"/>
              </a:rPr>
              <a:t>básico</a:t>
            </a:r>
            <a:r>
              <a:rPr sz="2800" spc="254" dirty="0">
                <a:solidFill>
                  <a:schemeClr val="tx1"/>
                </a:solidFill>
                <a:latin typeface="Arial"/>
                <a:cs typeface="Arial"/>
              </a:rPr>
              <a:t> </a:t>
            </a:r>
            <a:r>
              <a:rPr sz="2800" spc="-5" dirty="0">
                <a:solidFill>
                  <a:schemeClr val="tx1"/>
                </a:solidFill>
                <a:latin typeface="Arial"/>
                <a:cs typeface="Arial"/>
              </a:rPr>
              <a:t>se</a:t>
            </a:r>
            <a:r>
              <a:rPr sz="2800" spc="250" dirty="0">
                <a:solidFill>
                  <a:schemeClr val="tx1"/>
                </a:solidFill>
                <a:latin typeface="Arial"/>
                <a:cs typeface="Arial"/>
              </a:rPr>
              <a:t> </a:t>
            </a:r>
            <a:r>
              <a:rPr sz="2800" spc="-5" dirty="0">
                <a:solidFill>
                  <a:schemeClr val="tx1"/>
                </a:solidFill>
                <a:latin typeface="Arial"/>
                <a:cs typeface="Arial"/>
              </a:rPr>
              <a:t>muestra</a:t>
            </a:r>
            <a:r>
              <a:rPr sz="2800" spc="254" dirty="0">
                <a:solidFill>
                  <a:schemeClr val="tx1"/>
                </a:solidFill>
                <a:latin typeface="Arial"/>
                <a:cs typeface="Arial"/>
              </a:rPr>
              <a:t> </a:t>
            </a:r>
            <a:r>
              <a:rPr sz="2800" spc="-5" dirty="0">
                <a:solidFill>
                  <a:schemeClr val="tx1"/>
                </a:solidFill>
                <a:latin typeface="Arial"/>
                <a:cs typeface="Arial"/>
              </a:rPr>
              <a:t>en</a:t>
            </a:r>
            <a:r>
              <a:rPr sz="2800" spc="250" dirty="0">
                <a:solidFill>
                  <a:schemeClr val="tx1"/>
                </a:solidFill>
                <a:latin typeface="Arial"/>
                <a:cs typeface="Arial"/>
              </a:rPr>
              <a:t> </a:t>
            </a:r>
            <a:r>
              <a:rPr sz="2800" spc="-5" dirty="0">
                <a:solidFill>
                  <a:schemeClr val="tx1"/>
                </a:solidFill>
                <a:latin typeface="Arial"/>
                <a:cs typeface="Arial"/>
              </a:rPr>
              <a:t>la</a:t>
            </a:r>
            <a:r>
              <a:rPr sz="2800" spc="254" dirty="0">
                <a:solidFill>
                  <a:schemeClr val="tx1"/>
                </a:solidFill>
                <a:latin typeface="Arial"/>
                <a:cs typeface="Arial"/>
              </a:rPr>
              <a:t> </a:t>
            </a:r>
            <a:r>
              <a:rPr sz="2800" spc="-5" dirty="0">
                <a:solidFill>
                  <a:schemeClr val="tx1"/>
                </a:solidFill>
                <a:latin typeface="Arial"/>
                <a:cs typeface="Arial"/>
              </a:rPr>
              <a:t>Fig.</a:t>
            </a:r>
            <a:r>
              <a:rPr sz="2800" spc="260" dirty="0">
                <a:solidFill>
                  <a:schemeClr val="tx1"/>
                </a:solidFill>
                <a:latin typeface="Arial"/>
                <a:cs typeface="Arial"/>
              </a:rPr>
              <a:t> </a:t>
            </a:r>
            <a:r>
              <a:rPr sz="2800" spc="-430" dirty="0" smtClean="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(TC</a:t>
            </a:r>
            <a:r>
              <a:rPr sz="2800" spc="-5" dirty="0">
                <a:solidFill>
                  <a:schemeClr val="tx1"/>
                </a:solidFill>
                <a:latin typeface="Times New Roman"/>
                <a:cs typeface="Times New Roman"/>
              </a:rPr>
              <a:t>´</a:t>
            </a:r>
            <a:r>
              <a:rPr sz="2800" spc="-5" dirty="0">
                <a:solidFill>
                  <a:schemeClr val="tx1"/>
                </a:solidFill>
                <a:latin typeface="Arial"/>
                <a:cs typeface="Arial"/>
              </a:rPr>
              <a:t>s)</a:t>
            </a:r>
            <a:r>
              <a:rPr sz="2800" dirty="0">
                <a:solidFill>
                  <a:schemeClr val="tx1"/>
                </a:solidFill>
                <a:latin typeface="Arial"/>
                <a:cs typeface="Arial"/>
              </a:rPr>
              <a:t> </a:t>
            </a:r>
            <a:r>
              <a:rPr sz="2800" spc="-5" dirty="0">
                <a:solidFill>
                  <a:schemeClr val="tx1"/>
                </a:solidFill>
                <a:latin typeface="Arial"/>
                <a:cs typeface="Arial"/>
              </a:rPr>
              <a:t>tienen</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misma</a:t>
            </a:r>
            <a:r>
              <a:rPr sz="2800" spc="430" dirty="0">
                <a:solidFill>
                  <a:schemeClr val="tx1"/>
                </a:solidFill>
                <a:latin typeface="Arial"/>
                <a:cs typeface="Arial"/>
              </a:rPr>
              <a:t> </a:t>
            </a:r>
            <a:r>
              <a:rPr sz="2800" spc="-5" dirty="0">
                <a:solidFill>
                  <a:schemeClr val="tx1"/>
                </a:solidFill>
                <a:latin typeface="Arial"/>
                <a:cs typeface="Arial"/>
              </a:rPr>
              <a:t>relación</a:t>
            </a:r>
            <a:r>
              <a:rPr sz="2800" spc="434" dirty="0">
                <a:solidFill>
                  <a:schemeClr val="tx1"/>
                </a:solidFill>
                <a:latin typeface="Arial"/>
                <a:cs typeface="Arial"/>
              </a:rPr>
              <a:t> </a:t>
            </a:r>
            <a:r>
              <a:rPr sz="2800" dirty="0">
                <a:solidFill>
                  <a:schemeClr val="tx1"/>
                </a:solidFill>
                <a:latin typeface="Arial"/>
                <a:cs typeface="Arial"/>
              </a:rPr>
              <a:t>y </a:t>
            </a:r>
            <a:r>
              <a:rPr sz="2800" spc="5" dirty="0">
                <a:solidFill>
                  <a:schemeClr val="tx1"/>
                </a:solidFill>
                <a:latin typeface="Arial"/>
                <a:cs typeface="Arial"/>
              </a:rPr>
              <a:t> </a:t>
            </a:r>
            <a:r>
              <a:rPr sz="2800" spc="-5" dirty="0">
                <a:solidFill>
                  <a:schemeClr val="tx1"/>
                </a:solidFill>
                <a:latin typeface="Arial"/>
                <a:cs typeface="Arial"/>
              </a:rPr>
              <a:t>están conectados con el mismo sentido de polaridad de ahí que las </a:t>
            </a:r>
            <a:r>
              <a:rPr sz="2800" dirty="0">
                <a:solidFill>
                  <a:schemeClr val="tx1"/>
                </a:solidFill>
                <a:latin typeface="Arial"/>
                <a:cs typeface="Arial"/>
              </a:rPr>
              <a:t> </a:t>
            </a:r>
            <a:r>
              <a:rPr sz="2800" spc="-5" dirty="0">
                <a:solidFill>
                  <a:schemeClr val="tx1"/>
                </a:solidFill>
                <a:latin typeface="Arial"/>
                <a:cs typeface="Arial"/>
              </a:rPr>
              <a:t>corrientes que circulan en el circuito ubicado entre los </a:t>
            </a:r>
            <a:r>
              <a:rPr sz="2800" dirty="0">
                <a:solidFill>
                  <a:schemeClr val="tx1"/>
                </a:solidFill>
                <a:latin typeface="Arial"/>
                <a:cs typeface="Arial"/>
              </a:rPr>
              <a:t>TC</a:t>
            </a:r>
            <a:r>
              <a:rPr sz="2800" dirty="0">
                <a:solidFill>
                  <a:schemeClr val="tx1"/>
                </a:solidFill>
                <a:latin typeface="Times New Roman"/>
                <a:cs typeface="Times New Roman"/>
              </a:rPr>
              <a:t>´</a:t>
            </a:r>
            <a:r>
              <a:rPr sz="2800" dirty="0">
                <a:solidFill>
                  <a:schemeClr val="tx1"/>
                </a:solidFill>
                <a:latin typeface="Arial"/>
                <a:cs typeface="Arial"/>
              </a:rPr>
              <a:t>s </a:t>
            </a:r>
            <a:r>
              <a:rPr sz="2800" spc="-5" dirty="0">
                <a:solidFill>
                  <a:schemeClr val="tx1"/>
                </a:solidFill>
                <a:latin typeface="Arial"/>
                <a:cs typeface="Arial"/>
              </a:rPr>
              <a:t>sean cero </a:t>
            </a:r>
            <a:r>
              <a:rPr sz="2800" dirty="0">
                <a:solidFill>
                  <a:schemeClr val="tx1"/>
                </a:solidFill>
                <a:latin typeface="Arial"/>
                <a:cs typeface="Arial"/>
              </a:rPr>
              <a:t> </a:t>
            </a:r>
            <a:r>
              <a:rPr sz="2800" spc="-5" dirty="0">
                <a:solidFill>
                  <a:schemeClr val="tx1"/>
                </a:solidFill>
                <a:latin typeface="Arial"/>
                <a:cs typeface="Arial"/>
              </a:rPr>
              <a:t>(I</a:t>
            </a:r>
            <a:r>
              <a:rPr sz="2800" spc="-7" baseline="-25252" dirty="0">
                <a:solidFill>
                  <a:schemeClr val="tx1"/>
                </a:solidFill>
                <a:latin typeface="Arial"/>
                <a:cs typeface="Arial"/>
              </a:rPr>
              <a:t>d</a:t>
            </a:r>
            <a:r>
              <a:rPr sz="2800" spc="-5" dirty="0">
                <a:solidFill>
                  <a:schemeClr val="tx1"/>
                </a:solidFill>
                <a:latin typeface="Arial"/>
                <a:cs typeface="Arial"/>
              </a:rPr>
              <a:t>=0)</a:t>
            </a:r>
            <a:r>
              <a:rPr sz="2800" dirty="0">
                <a:solidFill>
                  <a:schemeClr val="tx1"/>
                </a:solidFill>
                <a:latin typeface="Arial"/>
                <a:cs typeface="Arial"/>
              </a:rPr>
              <a:t> </a:t>
            </a:r>
            <a:r>
              <a:rPr sz="2800" spc="-5" dirty="0">
                <a:solidFill>
                  <a:schemeClr val="tx1"/>
                </a:solidFill>
                <a:latin typeface="Arial"/>
                <a:cs typeface="Arial"/>
              </a:rPr>
              <a:t>para</a:t>
            </a:r>
            <a:r>
              <a:rPr sz="2800" dirty="0">
                <a:solidFill>
                  <a:schemeClr val="tx1"/>
                </a:solidFill>
                <a:latin typeface="Arial"/>
                <a:cs typeface="Arial"/>
              </a:rPr>
              <a:t> </a:t>
            </a:r>
            <a:r>
              <a:rPr sz="2800" spc="-5" dirty="0" err="1">
                <a:solidFill>
                  <a:schemeClr val="tx1"/>
                </a:solidFill>
                <a:latin typeface="Arial"/>
                <a:cs typeface="Arial"/>
              </a:rPr>
              <a:t>las</a:t>
            </a:r>
            <a:r>
              <a:rPr sz="2800" dirty="0">
                <a:solidFill>
                  <a:schemeClr val="tx1"/>
                </a:solidFill>
                <a:latin typeface="Arial"/>
                <a:cs typeface="Arial"/>
              </a:rPr>
              <a:t> </a:t>
            </a:r>
            <a:r>
              <a:rPr sz="2800" spc="-5" dirty="0" err="1" smtClean="0">
                <a:solidFill>
                  <a:schemeClr val="tx1"/>
                </a:solidFill>
                <a:latin typeface="Arial"/>
                <a:cs typeface="Arial"/>
              </a:rPr>
              <a:t>fllas</a:t>
            </a:r>
            <a:r>
              <a:rPr sz="2800" dirty="0" smtClean="0">
                <a:solidFill>
                  <a:schemeClr val="tx1"/>
                </a:solidFill>
                <a:latin typeface="Arial"/>
                <a:cs typeface="Arial"/>
              </a:rPr>
              <a:t> </a:t>
            </a:r>
            <a:r>
              <a:rPr sz="2800" spc="-5" dirty="0">
                <a:solidFill>
                  <a:schemeClr val="tx1"/>
                </a:solidFill>
                <a:latin typeface="Arial"/>
                <a:cs typeface="Arial"/>
              </a:rPr>
              <a:t>externas</a:t>
            </a:r>
            <a:r>
              <a:rPr sz="2800" dirty="0">
                <a:solidFill>
                  <a:schemeClr val="tx1"/>
                </a:solidFill>
                <a:latin typeface="Arial"/>
                <a:cs typeface="Arial"/>
              </a:rPr>
              <a:t> y</a:t>
            </a:r>
            <a:r>
              <a:rPr sz="2800" spc="5" dirty="0">
                <a:solidFill>
                  <a:schemeClr val="tx1"/>
                </a:solidFill>
                <a:latin typeface="Arial"/>
                <a:cs typeface="Arial"/>
              </a:rPr>
              <a:t> </a:t>
            </a:r>
            <a:r>
              <a:rPr sz="2800" spc="-5" dirty="0">
                <a:solidFill>
                  <a:schemeClr val="tx1"/>
                </a:solidFill>
                <a:latin typeface="Arial"/>
                <a:cs typeface="Arial"/>
              </a:rPr>
              <a:t>condiciones</a:t>
            </a:r>
            <a:r>
              <a:rPr sz="2800" dirty="0">
                <a:solidFill>
                  <a:schemeClr val="tx1"/>
                </a:solidFill>
                <a:latin typeface="Arial"/>
                <a:cs typeface="Arial"/>
              </a:rPr>
              <a:t> </a:t>
            </a:r>
            <a:r>
              <a:rPr sz="2800" spc="-5" dirty="0">
                <a:solidFill>
                  <a:schemeClr val="tx1"/>
                </a:solidFill>
                <a:latin typeface="Arial"/>
                <a:cs typeface="Arial"/>
              </a:rPr>
              <a:t>normales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flujos</a:t>
            </a:r>
            <a:r>
              <a:rPr sz="2800" dirty="0">
                <a:solidFill>
                  <a:schemeClr val="tx1"/>
                </a:solidFill>
                <a:latin typeface="Arial"/>
                <a:cs typeface="Arial"/>
              </a:rPr>
              <a:t> </a:t>
            </a:r>
            <a:r>
              <a:rPr sz="2800" spc="-5" dirty="0">
                <a:solidFill>
                  <a:schemeClr val="tx1"/>
                </a:solidFill>
                <a:latin typeface="Arial"/>
                <a:cs typeface="Arial"/>
              </a:rPr>
              <a:t>de </a:t>
            </a:r>
            <a:r>
              <a:rPr sz="2800" dirty="0">
                <a:solidFill>
                  <a:schemeClr val="tx1"/>
                </a:solidFill>
                <a:latin typeface="Arial"/>
                <a:cs typeface="Arial"/>
              </a:rPr>
              <a:t> </a:t>
            </a:r>
            <a:r>
              <a:rPr sz="2800" spc="-5" dirty="0">
                <a:solidFill>
                  <a:schemeClr val="tx1"/>
                </a:solidFill>
                <a:latin typeface="Arial"/>
                <a:cs typeface="Arial"/>
              </a:rPr>
              <a:t>potencia, mientras que circulará la corriente de falla total para fallas </a:t>
            </a:r>
            <a:r>
              <a:rPr sz="2800" dirty="0">
                <a:solidFill>
                  <a:schemeClr val="tx1"/>
                </a:solidFill>
                <a:latin typeface="Arial"/>
                <a:cs typeface="Arial"/>
              </a:rPr>
              <a:t> </a:t>
            </a:r>
            <a:r>
              <a:rPr sz="2800" spc="-5" dirty="0">
                <a:solidFill>
                  <a:schemeClr val="tx1"/>
                </a:solidFill>
                <a:latin typeface="Arial"/>
                <a:cs typeface="Arial"/>
              </a:rPr>
              <a:t>internas </a:t>
            </a:r>
            <a:r>
              <a:rPr sz="2800" dirty="0">
                <a:solidFill>
                  <a:schemeClr val="tx1"/>
                </a:solidFill>
                <a:latin typeface="Arial"/>
                <a:cs typeface="Arial"/>
              </a:rPr>
              <a:t>(I</a:t>
            </a:r>
            <a:r>
              <a:rPr sz="2800" baseline="-25252" dirty="0">
                <a:solidFill>
                  <a:schemeClr val="tx1"/>
                </a:solidFill>
                <a:latin typeface="Arial"/>
                <a:cs typeface="Arial"/>
              </a:rPr>
              <a:t>d</a:t>
            </a:r>
            <a:r>
              <a:rPr sz="2800" dirty="0">
                <a:solidFill>
                  <a:schemeClr val="tx1"/>
                </a:solidFill>
                <a:latin typeface="Arial"/>
                <a:cs typeface="Arial"/>
              </a:rPr>
              <a:t>=I</a:t>
            </a:r>
            <a:r>
              <a:rPr sz="2800" baseline="-25252" dirty="0">
                <a:solidFill>
                  <a:schemeClr val="tx1"/>
                </a:solidFill>
                <a:latin typeface="Arial"/>
                <a:cs typeface="Arial"/>
              </a:rPr>
              <a:t>f</a:t>
            </a:r>
            <a:r>
              <a:rPr sz="2800" dirty="0" smtClean="0">
                <a:solidFill>
                  <a:schemeClr val="tx1"/>
                </a:solidFill>
                <a:latin typeface="Arial"/>
                <a:cs typeface="Arial"/>
              </a:rPr>
              <a:t>).</a:t>
            </a:r>
            <a:endParaRPr lang="es-AR" sz="2800" dirty="0" smtClean="0">
              <a:solidFill>
                <a:schemeClr val="tx1"/>
              </a:solidFill>
              <a:latin typeface="Arial"/>
              <a:cs typeface="Arial"/>
            </a:endParaRPr>
          </a:p>
          <a:p>
            <a:pPr marL="367665" marR="17780" indent="-342900" algn="just">
              <a:lnSpc>
                <a:spcPct val="90500"/>
              </a:lnSpc>
              <a:spcBef>
                <a:spcPts val="284"/>
              </a:spcBef>
              <a:buClr>
                <a:srgbClr val="FC0128"/>
              </a:buClr>
              <a:buSzPct val="75000"/>
              <a:buFont typeface="Wingdings"/>
              <a:buChar char=""/>
              <a:tabLst>
                <a:tab pos="368300" algn="l"/>
              </a:tabLst>
            </a:pPr>
            <a:endParaRPr sz="2800" dirty="0">
              <a:solidFill>
                <a:schemeClr val="tx1"/>
              </a:solidFill>
              <a:latin typeface="Arial"/>
              <a:cs typeface="Arial"/>
            </a:endParaRPr>
          </a:p>
          <a:p>
            <a:pPr marL="368300" marR="17780" indent="-342900" algn="just">
              <a:lnSpc>
                <a:spcPct val="90500"/>
              </a:lnSpc>
              <a:spcBef>
                <a:spcPts val="385"/>
              </a:spcBef>
              <a:buClr>
                <a:srgbClr val="FC0128"/>
              </a:buClr>
              <a:buSzPct val="75000"/>
              <a:buFont typeface="Wingdings"/>
              <a:buChar char=""/>
              <a:tabLst>
                <a:tab pos="368300" algn="l"/>
              </a:tabLst>
            </a:pPr>
            <a:r>
              <a:rPr sz="2800" spc="-5" dirty="0">
                <a:solidFill>
                  <a:schemeClr val="tx1"/>
                </a:solidFill>
                <a:latin typeface="Arial"/>
                <a:cs typeface="Arial"/>
              </a:rPr>
              <a:t>Si</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reflejaran</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lado</a:t>
            </a:r>
            <a:r>
              <a:rPr sz="2800" dirty="0">
                <a:solidFill>
                  <a:schemeClr val="tx1"/>
                </a:solidFill>
                <a:latin typeface="Arial"/>
                <a:cs typeface="Arial"/>
              </a:rPr>
              <a:t> </a:t>
            </a:r>
            <a:r>
              <a:rPr sz="2800" spc="-5" dirty="0">
                <a:solidFill>
                  <a:schemeClr val="tx1"/>
                </a:solidFill>
                <a:latin typeface="Arial"/>
                <a:cs typeface="Arial"/>
              </a:rPr>
              <a:t>secundario </a:t>
            </a:r>
            <a:r>
              <a:rPr sz="2800" spc="-430" dirty="0">
                <a:solidFill>
                  <a:schemeClr val="tx1"/>
                </a:solidFill>
                <a:latin typeface="Arial"/>
                <a:cs typeface="Arial"/>
              </a:rPr>
              <a:t> </a:t>
            </a:r>
            <a:r>
              <a:rPr sz="2800" spc="-5" dirty="0">
                <a:solidFill>
                  <a:schemeClr val="tx1"/>
                </a:solidFill>
                <a:latin typeface="Arial"/>
                <a:cs typeface="Arial"/>
              </a:rPr>
              <a:t>exactamente</a:t>
            </a:r>
            <a:r>
              <a:rPr sz="2800" dirty="0">
                <a:solidFill>
                  <a:schemeClr val="tx1"/>
                </a:solidFill>
                <a:latin typeface="Arial"/>
                <a:cs typeface="Arial"/>
              </a:rPr>
              <a:t> </a:t>
            </a:r>
            <a:r>
              <a:rPr sz="2800" spc="-5" dirty="0">
                <a:solidFill>
                  <a:schemeClr val="tx1"/>
                </a:solidFill>
                <a:latin typeface="Arial"/>
                <a:cs typeface="Arial"/>
              </a:rPr>
              <a:t>lo</a:t>
            </a:r>
            <a:r>
              <a:rPr sz="2800"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ocurre</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lado</a:t>
            </a:r>
            <a:r>
              <a:rPr sz="2800" dirty="0">
                <a:solidFill>
                  <a:schemeClr val="tx1"/>
                </a:solidFill>
                <a:latin typeface="Arial"/>
                <a:cs typeface="Arial"/>
              </a:rPr>
              <a:t> </a:t>
            </a:r>
            <a:r>
              <a:rPr sz="2800" spc="-5" dirty="0">
                <a:solidFill>
                  <a:schemeClr val="tx1"/>
                </a:solidFill>
                <a:latin typeface="Arial"/>
                <a:cs typeface="Arial"/>
              </a:rPr>
              <a:t>primario</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mismos </a:t>
            </a:r>
            <a:r>
              <a:rPr sz="2800" dirty="0">
                <a:solidFill>
                  <a:schemeClr val="tx1"/>
                </a:solidFill>
                <a:latin typeface="Arial"/>
                <a:cs typeface="Arial"/>
              </a:rPr>
              <a:t> </a:t>
            </a:r>
            <a:r>
              <a:rPr sz="2800" spc="-5" dirty="0">
                <a:solidFill>
                  <a:schemeClr val="tx1"/>
                </a:solidFill>
                <a:latin typeface="Arial"/>
                <a:cs typeface="Arial"/>
              </a:rPr>
              <a:t>(comportamiento ideal), el sistema de protección de la </a:t>
            </a:r>
            <a:r>
              <a:rPr sz="2800" dirty="0">
                <a:solidFill>
                  <a:schemeClr val="tx1"/>
                </a:solidFill>
                <a:latin typeface="Arial"/>
                <a:cs typeface="Arial"/>
              </a:rPr>
              <a:t>Fig. </a:t>
            </a:r>
            <a:r>
              <a:rPr sz="2800" spc="-5" dirty="0" smtClean="0">
                <a:solidFill>
                  <a:schemeClr val="tx1"/>
                </a:solidFill>
                <a:latin typeface="Arial"/>
                <a:cs typeface="Arial"/>
              </a:rPr>
              <a:t> </a:t>
            </a:r>
            <a:r>
              <a:rPr sz="2800" spc="-5" dirty="0">
                <a:solidFill>
                  <a:schemeClr val="tx1"/>
                </a:solidFill>
                <a:latin typeface="Arial"/>
                <a:cs typeface="Arial"/>
              </a:rPr>
              <a:t>sería </a:t>
            </a:r>
            <a:r>
              <a:rPr sz="2800" dirty="0">
                <a:solidFill>
                  <a:schemeClr val="tx1"/>
                </a:solidFill>
                <a:latin typeface="Arial"/>
                <a:cs typeface="Arial"/>
              </a:rPr>
              <a:t>fácil </a:t>
            </a:r>
            <a:r>
              <a:rPr sz="2800" spc="5" dirty="0">
                <a:solidFill>
                  <a:schemeClr val="tx1"/>
                </a:solidFill>
                <a:latin typeface="Arial"/>
                <a:cs typeface="Arial"/>
              </a:rPr>
              <a:t> </a:t>
            </a:r>
            <a:r>
              <a:rPr sz="2800" spc="-5" dirty="0">
                <a:solidFill>
                  <a:schemeClr val="tx1"/>
                </a:solidFill>
                <a:latin typeface="Arial"/>
                <a:cs typeface="Arial"/>
              </a:rPr>
              <a:t>de</a:t>
            </a:r>
            <a:r>
              <a:rPr sz="2800" spc="295" dirty="0">
                <a:solidFill>
                  <a:schemeClr val="tx1"/>
                </a:solidFill>
                <a:latin typeface="Arial"/>
                <a:cs typeface="Arial"/>
              </a:rPr>
              <a:t> </a:t>
            </a:r>
            <a:r>
              <a:rPr sz="2800" spc="-5" dirty="0">
                <a:solidFill>
                  <a:schemeClr val="tx1"/>
                </a:solidFill>
                <a:latin typeface="Arial"/>
                <a:cs typeface="Arial"/>
              </a:rPr>
              <a:t>implementar</a:t>
            </a:r>
            <a:r>
              <a:rPr sz="2800" spc="320" dirty="0">
                <a:solidFill>
                  <a:schemeClr val="tx1"/>
                </a:solidFill>
                <a:latin typeface="Arial"/>
                <a:cs typeface="Arial"/>
              </a:rPr>
              <a:t> </a:t>
            </a:r>
            <a:r>
              <a:rPr sz="2800" spc="-5" dirty="0">
                <a:solidFill>
                  <a:schemeClr val="tx1"/>
                </a:solidFill>
                <a:latin typeface="Arial"/>
                <a:cs typeface="Arial"/>
              </a:rPr>
              <a:t>usando</a:t>
            </a:r>
            <a:r>
              <a:rPr sz="2800" spc="310" dirty="0">
                <a:solidFill>
                  <a:schemeClr val="tx1"/>
                </a:solidFill>
                <a:latin typeface="Arial"/>
                <a:cs typeface="Arial"/>
              </a:rPr>
              <a:t> </a:t>
            </a:r>
            <a:r>
              <a:rPr sz="2800" spc="-5" dirty="0">
                <a:solidFill>
                  <a:schemeClr val="tx1"/>
                </a:solidFill>
                <a:latin typeface="Arial"/>
                <a:cs typeface="Arial"/>
              </a:rPr>
              <a:t>relés</a:t>
            </a:r>
            <a:r>
              <a:rPr sz="2800" spc="310" dirty="0">
                <a:solidFill>
                  <a:schemeClr val="tx1"/>
                </a:solidFill>
                <a:latin typeface="Arial"/>
                <a:cs typeface="Arial"/>
              </a:rPr>
              <a:t> </a:t>
            </a:r>
            <a:r>
              <a:rPr sz="2800" spc="-5" dirty="0">
                <a:solidFill>
                  <a:schemeClr val="tx1"/>
                </a:solidFill>
                <a:latin typeface="Arial"/>
                <a:cs typeface="Arial"/>
              </a:rPr>
              <a:t>de</a:t>
            </a:r>
            <a:r>
              <a:rPr sz="2800" spc="310" dirty="0">
                <a:solidFill>
                  <a:schemeClr val="tx1"/>
                </a:solidFill>
                <a:latin typeface="Arial"/>
                <a:cs typeface="Arial"/>
              </a:rPr>
              <a:t> </a:t>
            </a:r>
            <a:r>
              <a:rPr sz="2800" spc="-5" dirty="0">
                <a:solidFill>
                  <a:schemeClr val="tx1"/>
                </a:solidFill>
                <a:latin typeface="Arial"/>
                <a:cs typeface="Arial"/>
              </a:rPr>
              <a:t>sobrecorriente.</a:t>
            </a:r>
            <a:r>
              <a:rPr sz="2800" spc="315" dirty="0">
                <a:solidFill>
                  <a:schemeClr val="tx1"/>
                </a:solidFill>
                <a:latin typeface="Arial"/>
                <a:cs typeface="Arial"/>
              </a:rPr>
              <a:t> </a:t>
            </a:r>
            <a:r>
              <a:rPr sz="2800" spc="-5" dirty="0">
                <a:solidFill>
                  <a:schemeClr val="tx1"/>
                </a:solidFill>
                <a:latin typeface="Arial"/>
                <a:cs typeface="Arial"/>
              </a:rPr>
              <a:t>Desafortunadamente, </a:t>
            </a:r>
            <a:r>
              <a:rPr sz="2800" spc="-434"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práctica</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transformadores</a:t>
            </a:r>
            <a:r>
              <a:rPr sz="2800" spc="430" dirty="0">
                <a:solidFill>
                  <a:schemeClr val="tx1"/>
                </a:solidFill>
                <a:latin typeface="Arial"/>
                <a:cs typeface="Arial"/>
              </a:rPr>
              <a:t> </a:t>
            </a:r>
            <a:r>
              <a:rPr sz="2800" spc="-5" dirty="0">
                <a:solidFill>
                  <a:schemeClr val="tx1"/>
                </a:solidFill>
                <a:latin typeface="Arial"/>
                <a:cs typeface="Arial"/>
              </a:rPr>
              <a:t>de corriente se pueden saturar</a:t>
            </a:r>
            <a:r>
              <a:rPr sz="2800" spc="434" dirty="0">
                <a:solidFill>
                  <a:schemeClr val="tx1"/>
                </a:solidFill>
                <a:latin typeface="Arial"/>
                <a:cs typeface="Arial"/>
              </a:rPr>
              <a:t> </a:t>
            </a:r>
            <a:r>
              <a:rPr sz="2800" dirty="0">
                <a:solidFill>
                  <a:schemeClr val="tx1"/>
                </a:solidFill>
                <a:latin typeface="Arial"/>
                <a:cs typeface="Arial"/>
              </a:rPr>
              <a:t>y </a:t>
            </a:r>
            <a:r>
              <a:rPr sz="2800" spc="5" dirty="0">
                <a:solidFill>
                  <a:schemeClr val="tx1"/>
                </a:solidFill>
                <a:latin typeface="Arial"/>
                <a:cs typeface="Arial"/>
              </a:rPr>
              <a:t> </a:t>
            </a:r>
            <a:r>
              <a:rPr sz="2800" spc="-5" dirty="0">
                <a:solidFill>
                  <a:schemeClr val="tx1"/>
                </a:solidFill>
                <a:latin typeface="Arial"/>
                <a:cs typeface="Arial"/>
              </a:rPr>
              <a:t>hacer</a:t>
            </a:r>
            <a:r>
              <a:rPr sz="2800" spc="-10" dirty="0">
                <a:solidFill>
                  <a:schemeClr val="tx1"/>
                </a:solidFill>
                <a:latin typeface="Arial"/>
                <a:cs typeface="Arial"/>
              </a:rPr>
              <a:t> </a:t>
            </a:r>
            <a:r>
              <a:rPr sz="2800" spc="-5" dirty="0">
                <a:solidFill>
                  <a:schemeClr val="tx1"/>
                </a:solidFill>
                <a:latin typeface="Arial"/>
                <a:cs typeface="Arial"/>
              </a:rPr>
              <a:t>que la protección diferencial opere</a:t>
            </a:r>
            <a:endParaRPr sz="2800" dirty="0">
              <a:solidFill>
                <a:schemeClr val="tx1"/>
              </a:solidFill>
              <a:latin typeface="Arial"/>
              <a:cs typeface="Arial"/>
            </a:endParaRPr>
          </a:p>
        </p:txBody>
      </p:sp>
      <p:sp>
        <p:nvSpPr>
          <p:cNvPr id="242" name="object 242"/>
          <p:cNvSpPr txBox="1">
            <a:spLocks noGrp="1"/>
          </p:cNvSpPr>
          <p:nvPr>
            <p:ph type="title"/>
          </p:nvPr>
        </p:nvSpPr>
        <p:spPr>
          <a:xfrm>
            <a:off x="4259868" y="480092"/>
            <a:ext cx="11441082"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SISTEMA</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PROTECCION</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DIFERENCIAL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BASICO</a:t>
            </a:r>
          </a:p>
        </p:txBody>
      </p:sp>
      <p:sp>
        <p:nvSpPr>
          <p:cNvPr id="244" name="Rectángulo 24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rotWithShape="1">
          <a:blip r:embed="rId3"/>
          <a:srcRect b="3471"/>
          <a:stretch/>
        </p:blipFill>
        <p:spPr>
          <a:xfrm>
            <a:off x="3683000" y="5316413"/>
            <a:ext cx="10972800" cy="4428720"/>
          </a:xfrm>
          <a:prstGeom prst="rect">
            <a:avLst/>
          </a:prstGeom>
        </p:spPr>
      </p:pic>
    </p:spTree>
  </p:cSld>
  <p:clrMapOvr>
    <a:masterClrMapping/>
  </p:clrMapOvr>
  <p:transition>
    <p:blind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482600" y="316275"/>
            <a:ext cx="16992600" cy="1659429"/>
          </a:xfrm>
          <a:prstGeom prst="rect">
            <a:avLst/>
          </a:prstGeom>
        </p:spPr>
        <p:txBody>
          <a:bodyPr vert="horz" wrap="square" lIns="0" tIns="12700" rIns="0" bIns="0" rtlCol="0">
            <a:spAutoFit/>
          </a:bodyPr>
          <a:lstStyle/>
          <a:p>
            <a:pPr marL="480695" algn="ctr">
              <a:spcBef>
                <a:spcPts val="100"/>
              </a:spcBef>
            </a:pPr>
            <a:r>
              <a:rPr sz="3200" b="1" spc="-5" dirty="0">
                <a:solidFill>
                  <a:schemeClr val="tx1"/>
                </a:solidFill>
                <a:effectLst>
                  <a:outerShdw blurRad="38100" dist="38100" dir="2700000" algn="tl">
                    <a:srgbClr val="000000">
                      <a:alpha val="43137"/>
                    </a:srgbClr>
                  </a:outerShdw>
                </a:effectLst>
                <a:latin typeface="Arial"/>
                <a:cs typeface="Arial"/>
              </a:rPr>
              <a:t>SATURACION</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DE</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LOS</a:t>
            </a:r>
            <a:r>
              <a:rPr sz="3200" b="1" spc="-20" dirty="0">
                <a:solidFill>
                  <a:schemeClr val="tx1"/>
                </a:solidFill>
                <a:effectLst>
                  <a:outerShdw blurRad="38100" dist="38100" dir="2700000" algn="tl">
                    <a:srgbClr val="000000">
                      <a:alpha val="43137"/>
                    </a:srgbClr>
                  </a:outerShdw>
                </a:effectLst>
                <a:latin typeface="Arial"/>
                <a:cs typeface="Arial"/>
              </a:rPr>
              <a:t> </a:t>
            </a:r>
            <a:r>
              <a:rPr sz="3200" b="1" dirty="0">
                <a:solidFill>
                  <a:schemeClr val="tx1"/>
                </a:solidFill>
                <a:effectLst>
                  <a:outerShdw blurRad="38100" dist="38100" dir="2700000" algn="tl">
                    <a:srgbClr val="000000">
                      <a:alpha val="43137"/>
                    </a:srgbClr>
                  </a:outerShdw>
                </a:effectLst>
                <a:latin typeface="Arial"/>
                <a:cs typeface="Arial"/>
              </a:rPr>
              <a:t>TRANSFORMADORES</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DE</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smtClean="0">
                <a:solidFill>
                  <a:schemeClr val="tx1"/>
                </a:solidFill>
                <a:effectLst>
                  <a:outerShdw blurRad="38100" dist="38100" dir="2700000" algn="tl">
                    <a:srgbClr val="000000">
                      <a:alpha val="43137"/>
                    </a:srgbClr>
                  </a:outerShdw>
                </a:effectLst>
                <a:latin typeface="Arial"/>
                <a:cs typeface="Arial"/>
              </a:rPr>
              <a:t>CORRIENTE</a:t>
            </a:r>
            <a:endParaRPr lang="es-AR" sz="3200" b="1" spc="-5" dirty="0" smtClean="0">
              <a:solidFill>
                <a:schemeClr val="tx1"/>
              </a:solidFill>
              <a:effectLst>
                <a:outerShdw blurRad="38100" dist="38100" dir="2700000" algn="tl">
                  <a:srgbClr val="000000">
                    <a:alpha val="43137"/>
                  </a:srgbClr>
                </a:outerShdw>
              </a:effectLst>
              <a:latin typeface="Arial"/>
              <a:cs typeface="Arial"/>
            </a:endParaRPr>
          </a:p>
          <a:p>
            <a:pPr marL="480695" algn="ctr">
              <a:spcBef>
                <a:spcPts val="100"/>
              </a:spcBef>
            </a:pPr>
            <a:endParaRPr sz="3200" b="1" dirty="0">
              <a:solidFill>
                <a:schemeClr val="tx1"/>
              </a:solidFill>
              <a:effectLst>
                <a:outerShdw blurRad="38100" dist="38100" dir="2700000" algn="tl">
                  <a:srgbClr val="000000">
                    <a:alpha val="43137"/>
                  </a:srgbClr>
                </a:outerShdw>
              </a:effectLst>
              <a:latin typeface="Arial"/>
              <a:cs typeface="Arial"/>
            </a:endParaRPr>
          </a:p>
          <a:p>
            <a:pPr marL="355600" marR="6350" indent="-342900" algn="just">
              <a:spcBef>
                <a:spcPts val="1700"/>
              </a:spcBef>
              <a:buClr>
                <a:srgbClr val="FC0128"/>
              </a:buClr>
              <a:buSzPct val="75000"/>
              <a:buFont typeface="Wingdings"/>
              <a:buChar char=""/>
              <a:tabLst>
                <a:tab pos="354965" algn="l"/>
                <a:tab pos="355600" algn="l"/>
              </a:tabLst>
            </a:pPr>
            <a:r>
              <a:rPr sz="2800" spc="-5" dirty="0">
                <a:solidFill>
                  <a:schemeClr val="tx1"/>
                </a:solidFill>
                <a:latin typeface="Arial"/>
                <a:cs typeface="Arial"/>
              </a:rPr>
              <a:t>La</a:t>
            </a:r>
            <a:r>
              <a:rPr sz="2800" spc="100" dirty="0">
                <a:solidFill>
                  <a:schemeClr val="tx1"/>
                </a:solidFill>
                <a:latin typeface="Arial"/>
                <a:cs typeface="Arial"/>
              </a:rPr>
              <a:t> </a:t>
            </a:r>
            <a:r>
              <a:rPr sz="2800" spc="-10" dirty="0">
                <a:solidFill>
                  <a:schemeClr val="tx1"/>
                </a:solidFill>
                <a:latin typeface="Arial"/>
                <a:cs typeface="Arial"/>
              </a:rPr>
              <a:t>saturación</a:t>
            </a:r>
            <a:r>
              <a:rPr sz="2800" spc="100" dirty="0">
                <a:solidFill>
                  <a:schemeClr val="tx1"/>
                </a:solidFill>
                <a:latin typeface="Arial"/>
                <a:cs typeface="Arial"/>
              </a:rPr>
              <a:t> </a:t>
            </a:r>
            <a:r>
              <a:rPr sz="2800" spc="-5" dirty="0">
                <a:solidFill>
                  <a:schemeClr val="tx1"/>
                </a:solidFill>
                <a:latin typeface="Arial"/>
                <a:cs typeface="Arial"/>
              </a:rPr>
              <a:t>de</a:t>
            </a:r>
            <a:r>
              <a:rPr sz="2800" spc="100" dirty="0">
                <a:solidFill>
                  <a:schemeClr val="tx1"/>
                </a:solidFill>
                <a:latin typeface="Arial"/>
                <a:cs typeface="Arial"/>
              </a:rPr>
              <a:t> </a:t>
            </a:r>
            <a:r>
              <a:rPr sz="2800" spc="-5" dirty="0">
                <a:solidFill>
                  <a:schemeClr val="tx1"/>
                </a:solidFill>
                <a:latin typeface="Arial"/>
                <a:cs typeface="Arial"/>
              </a:rPr>
              <a:t>un</a:t>
            </a:r>
            <a:r>
              <a:rPr sz="2800" spc="105" dirty="0">
                <a:solidFill>
                  <a:schemeClr val="tx1"/>
                </a:solidFill>
                <a:latin typeface="Arial"/>
                <a:cs typeface="Arial"/>
              </a:rPr>
              <a:t> </a:t>
            </a:r>
            <a:r>
              <a:rPr sz="2800" spc="-10" dirty="0">
                <a:solidFill>
                  <a:schemeClr val="tx1"/>
                </a:solidFill>
                <a:latin typeface="Arial"/>
                <a:cs typeface="Arial"/>
              </a:rPr>
              <a:t>transformador</a:t>
            </a:r>
            <a:r>
              <a:rPr sz="2800" spc="100" dirty="0">
                <a:solidFill>
                  <a:schemeClr val="tx1"/>
                </a:solidFill>
                <a:latin typeface="Arial"/>
                <a:cs typeface="Arial"/>
              </a:rPr>
              <a:t> </a:t>
            </a:r>
            <a:r>
              <a:rPr sz="2800" spc="-5" dirty="0">
                <a:solidFill>
                  <a:schemeClr val="tx1"/>
                </a:solidFill>
                <a:latin typeface="Arial"/>
                <a:cs typeface="Arial"/>
              </a:rPr>
              <a:t>de</a:t>
            </a:r>
            <a:r>
              <a:rPr sz="2800" spc="100" dirty="0">
                <a:solidFill>
                  <a:schemeClr val="tx1"/>
                </a:solidFill>
                <a:latin typeface="Arial"/>
                <a:cs typeface="Arial"/>
              </a:rPr>
              <a:t> </a:t>
            </a:r>
            <a:r>
              <a:rPr sz="2800" spc="-10" dirty="0">
                <a:solidFill>
                  <a:schemeClr val="tx1"/>
                </a:solidFill>
                <a:latin typeface="Arial"/>
                <a:cs typeface="Arial"/>
              </a:rPr>
              <a:t>corriente</a:t>
            </a:r>
            <a:r>
              <a:rPr sz="2800" spc="105" dirty="0">
                <a:solidFill>
                  <a:schemeClr val="tx1"/>
                </a:solidFill>
                <a:latin typeface="Arial"/>
                <a:cs typeface="Arial"/>
              </a:rPr>
              <a:t> </a:t>
            </a:r>
            <a:r>
              <a:rPr sz="2800" spc="-10" dirty="0">
                <a:solidFill>
                  <a:schemeClr val="tx1"/>
                </a:solidFill>
                <a:latin typeface="Arial"/>
                <a:cs typeface="Arial"/>
              </a:rPr>
              <a:t>depende</a:t>
            </a:r>
            <a:r>
              <a:rPr sz="2800" spc="114" dirty="0">
                <a:solidFill>
                  <a:schemeClr val="tx1"/>
                </a:solidFill>
                <a:latin typeface="Arial"/>
                <a:cs typeface="Arial"/>
              </a:rPr>
              <a:t> </a:t>
            </a:r>
            <a:r>
              <a:rPr sz="2800" spc="-10" dirty="0">
                <a:solidFill>
                  <a:schemeClr val="tx1"/>
                </a:solidFill>
                <a:latin typeface="Arial"/>
                <a:cs typeface="Arial"/>
              </a:rPr>
              <a:t>de </a:t>
            </a:r>
            <a:r>
              <a:rPr sz="2800" spc="-540" dirty="0">
                <a:solidFill>
                  <a:schemeClr val="tx1"/>
                </a:solidFill>
                <a:latin typeface="Arial"/>
                <a:cs typeface="Arial"/>
              </a:rPr>
              <a:t> </a:t>
            </a:r>
            <a:r>
              <a:rPr sz="2800" spc="-5" dirty="0">
                <a:solidFill>
                  <a:schemeClr val="tx1"/>
                </a:solidFill>
                <a:latin typeface="Arial"/>
                <a:cs typeface="Arial"/>
              </a:rPr>
              <a:t>los</a:t>
            </a:r>
            <a:r>
              <a:rPr sz="2800" spc="-10" dirty="0">
                <a:solidFill>
                  <a:schemeClr val="tx1"/>
                </a:solidFill>
                <a:latin typeface="Arial"/>
                <a:cs typeface="Arial"/>
              </a:rPr>
              <a:t> </a:t>
            </a:r>
            <a:r>
              <a:rPr sz="2800" spc="-5" dirty="0">
                <a:solidFill>
                  <a:schemeClr val="tx1"/>
                </a:solidFill>
                <a:latin typeface="Arial"/>
                <a:cs typeface="Arial"/>
              </a:rPr>
              <a:t>siguientes factores:</a:t>
            </a:r>
            <a:endParaRPr sz="2800" dirty="0">
              <a:solidFill>
                <a:schemeClr val="tx1"/>
              </a:solidFill>
              <a:latin typeface="Arial"/>
              <a:cs typeface="Arial"/>
            </a:endParaRPr>
          </a:p>
        </p:txBody>
      </p:sp>
      <p:sp>
        <p:nvSpPr>
          <p:cNvPr id="4" name="object 4"/>
          <p:cNvSpPr txBox="1"/>
          <p:nvPr/>
        </p:nvSpPr>
        <p:spPr>
          <a:xfrm>
            <a:off x="4929123" y="4878118"/>
            <a:ext cx="142240" cy="347345"/>
          </a:xfrm>
          <a:prstGeom prst="rect">
            <a:avLst/>
          </a:prstGeom>
        </p:spPr>
        <p:txBody>
          <a:bodyPr vert="horz" wrap="square" lIns="0" tIns="13970" rIns="0" bIns="0" rtlCol="0">
            <a:spAutoFit/>
          </a:bodyPr>
          <a:lstStyle/>
          <a:p>
            <a:pPr marL="12700">
              <a:spcBef>
                <a:spcPts val="110"/>
              </a:spcBef>
            </a:pPr>
            <a:r>
              <a:rPr sz="2100" i="1" spc="-50" dirty="0">
                <a:solidFill>
                  <a:srgbClr val="0101FF"/>
                </a:solidFill>
                <a:latin typeface="Symbol"/>
                <a:cs typeface="Symbol"/>
              </a:rPr>
              <a:t></a:t>
            </a:r>
            <a:endParaRPr sz="2100">
              <a:latin typeface="Symbol"/>
              <a:cs typeface="Symbol"/>
            </a:endParaRPr>
          </a:p>
        </p:txBody>
      </p:sp>
      <p:sp>
        <p:nvSpPr>
          <p:cNvPr id="5" name="object 5"/>
          <p:cNvSpPr txBox="1"/>
          <p:nvPr/>
        </p:nvSpPr>
        <p:spPr>
          <a:xfrm>
            <a:off x="2540000" y="2895600"/>
            <a:ext cx="13335000" cy="6415218"/>
          </a:xfrm>
          <a:prstGeom prst="rect">
            <a:avLst/>
          </a:prstGeom>
        </p:spPr>
        <p:txBody>
          <a:bodyPr vert="horz" wrap="square" lIns="0" tIns="56515" rIns="0" bIns="0" rtlCol="0">
            <a:spAutoFit/>
          </a:bodyPr>
          <a:lstStyle/>
          <a:p>
            <a:pPr marL="701040" indent="-688975" algn="just">
              <a:spcBef>
                <a:spcPts val="445"/>
              </a:spcBef>
              <a:buSzPct val="105000"/>
              <a:buFont typeface="Symbol"/>
              <a:buChar char=""/>
              <a:tabLst>
                <a:tab pos="701040" algn="l"/>
                <a:tab pos="701675" algn="l"/>
              </a:tabLst>
            </a:pPr>
            <a:r>
              <a:rPr sz="2800" b="1" spc="-5" dirty="0">
                <a:solidFill>
                  <a:schemeClr val="tx1"/>
                </a:solidFill>
                <a:latin typeface="Arial"/>
                <a:cs typeface="Arial"/>
              </a:rPr>
              <a:t>La</a:t>
            </a:r>
            <a:r>
              <a:rPr sz="2800" b="1" spc="-10" dirty="0">
                <a:solidFill>
                  <a:schemeClr val="tx1"/>
                </a:solidFill>
                <a:latin typeface="Arial"/>
                <a:cs typeface="Arial"/>
              </a:rPr>
              <a:t> </a:t>
            </a:r>
            <a:r>
              <a:rPr sz="2800" b="1" spc="-5" dirty="0">
                <a:solidFill>
                  <a:schemeClr val="tx1"/>
                </a:solidFill>
                <a:latin typeface="Arial"/>
                <a:cs typeface="Arial"/>
              </a:rPr>
              <a:t>relación</a:t>
            </a:r>
            <a:r>
              <a:rPr sz="2800" b="1" spc="-10" dirty="0">
                <a:solidFill>
                  <a:schemeClr val="tx1"/>
                </a:solidFill>
                <a:latin typeface="Arial"/>
                <a:cs typeface="Arial"/>
              </a:rPr>
              <a:t>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los</a:t>
            </a:r>
            <a:r>
              <a:rPr sz="2800" b="1" spc="-10" dirty="0">
                <a:solidFill>
                  <a:schemeClr val="tx1"/>
                </a:solidFill>
                <a:latin typeface="Arial"/>
                <a:cs typeface="Arial"/>
              </a:rPr>
              <a:t> </a:t>
            </a:r>
            <a:r>
              <a:rPr sz="2800" b="1" spc="-5" dirty="0" smtClean="0">
                <a:solidFill>
                  <a:schemeClr val="tx1"/>
                </a:solidFill>
                <a:latin typeface="Arial"/>
                <a:cs typeface="Arial"/>
              </a:rPr>
              <a:t>TC</a:t>
            </a:r>
            <a:endParaRPr lang="es-AR" sz="2800" b="1" spc="-5" dirty="0" smtClean="0">
              <a:solidFill>
                <a:schemeClr val="tx1"/>
              </a:solidFill>
              <a:latin typeface="Arial"/>
              <a:cs typeface="Arial"/>
            </a:endParaRPr>
          </a:p>
          <a:p>
            <a:pPr marL="701040" indent="-688975" algn="just">
              <a:spcBef>
                <a:spcPts val="445"/>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80"/>
              </a:spcBef>
              <a:buSzPct val="105000"/>
              <a:buFont typeface="Symbol"/>
              <a:buChar char=""/>
              <a:tabLst>
                <a:tab pos="701040" algn="l"/>
                <a:tab pos="701675" algn="l"/>
              </a:tabLst>
            </a:pPr>
            <a:r>
              <a:rPr sz="2800" b="1" spc="-5" dirty="0">
                <a:solidFill>
                  <a:schemeClr val="tx1"/>
                </a:solidFill>
                <a:latin typeface="Arial"/>
                <a:cs typeface="Arial"/>
              </a:rPr>
              <a:t>Area de la sección del</a:t>
            </a:r>
            <a:r>
              <a:rPr sz="2800" b="1" dirty="0">
                <a:solidFill>
                  <a:schemeClr val="tx1"/>
                </a:solidFill>
                <a:latin typeface="Arial"/>
                <a:cs typeface="Arial"/>
              </a:rPr>
              <a:t> </a:t>
            </a:r>
            <a:r>
              <a:rPr sz="2800" b="1" spc="-10" dirty="0" err="1" smtClean="0">
                <a:solidFill>
                  <a:schemeClr val="tx1"/>
                </a:solidFill>
                <a:latin typeface="Arial"/>
                <a:cs typeface="Arial"/>
              </a:rPr>
              <a:t>núcleo</a:t>
            </a:r>
            <a:endParaRPr lang="es-AR" sz="2800" b="1" spc="-10" dirty="0" smtClean="0">
              <a:solidFill>
                <a:schemeClr val="tx1"/>
              </a:solidFill>
              <a:latin typeface="Arial"/>
              <a:cs typeface="Arial"/>
            </a:endParaRPr>
          </a:p>
          <a:p>
            <a:pPr marL="701040" indent="-688975" algn="just">
              <a:spcBef>
                <a:spcPts val="480"/>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r>
              <a:rPr sz="2800" b="1" spc="-10" dirty="0">
                <a:solidFill>
                  <a:schemeClr val="tx1"/>
                </a:solidFill>
                <a:latin typeface="Arial"/>
                <a:cs typeface="Arial"/>
              </a:rPr>
              <a:t>Carga</a:t>
            </a:r>
            <a:r>
              <a:rPr sz="2800" b="1" spc="5" dirty="0">
                <a:solidFill>
                  <a:schemeClr val="tx1"/>
                </a:solidFill>
                <a:latin typeface="Arial"/>
                <a:cs typeface="Arial"/>
              </a:rPr>
              <a:t> </a:t>
            </a:r>
            <a:r>
              <a:rPr sz="2800" b="1" spc="-5" dirty="0">
                <a:solidFill>
                  <a:schemeClr val="tx1"/>
                </a:solidFill>
                <a:latin typeface="Arial"/>
                <a:cs typeface="Arial"/>
              </a:rPr>
              <a:t>conectada</a:t>
            </a:r>
            <a:r>
              <a:rPr sz="2800" b="1" spc="10" dirty="0">
                <a:solidFill>
                  <a:schemeClr val="tx1"/>
                </a:solidFill>
                <a:latin typeface="Arial"/>
                <a:cs typeface="Arial"/>
              </a:rPr>
              <a:t> </a:t>
            </a:r>
            <a:r>
              <a:rPr sz="2800" b="1" spc="-5" dirty="0">
                <a:solidFill>
                  <a:schemeClr val="tx1"/>
                </a:solidFill>
                <a:latin typeface="Arial"/>
                <a:cs typeface="Arial"/>
              </a:rPr>
              <a:t>al</a:t>
            </a:r>
            <a:r>
              <a:rPr sz="2800" b="1" spc="10" dirty="0">
                <a:solidFill>
                  <a:schemeClr val="tx1"/>
                </a:solidFill>
                <a:latin typeface="Arial"/>
                <a:cs typeface="Arial"/>
              </a:rPr>
              <a:t> </a:t>
            </a:r>
            <a:r>
              <a:rPr sz="2800" b="1" spc="-5" dirty="0">
                <a:solidFill>
                  <a:schemeClr val="tx1"/>
                </a:solidFill>
                <a:latin typeface="Arial"/>
                <a:cs typeface="Arial"/>
              </a:rPr>
              <a:t>secundario</a:t>
            </a:r>
            <a:r>
              <a:rPr sz="2800" b="1" spc="10" dirty="0">
                <a:solidFill>
                  <a:schemeClr val="tx1"/>
                </a:solidFill>
                <a:latin typeface="Arial"/>
                <a:cs typeface="Arial"/>
              </a:rPr>
              <a:t> </a:t>
            </a:r>
            <a:r>
              <a:rPr sz="2800" b="1" spc="-5" dirty="0">
                <a:solidFill>
                  <a:schemeClr val="tx1"/>
                </a:solidFill>
                <a:latin typeface="Arial"/>
                <a:cs typeface="Arial"/>
              </a:rPr>
              <a:t>del</a:t>
            </a:r>
            <a:r>
              <a:rPr sz="2800" b="1" spc="10" dirty="0">
                <a:solidFill>
                  <a:schemeClr val="tx1"/>
                </a:solidFill>
                <a:latin typeface="Arial"/>
                <a:cs typeface="Arial"/>
              </a:rPr>
              <a:t> </a:t>
            </a:r>
            <a:r>
              <a:rPr sz="2800" b="1" spc="-5" dirty="0" err="1" smtClean="0">
                <a:solidFill>
                  <a:schemeClr val="tx1"/>
                </a:solidFill>
                <a:latin typeface="Arial"/>
                <a:cs typeface="Arial"/>
              </a:rPr>
              <a:t>transformador</a:t>
            </a:r>
            <a:endParaRPr lang="es-AR" sz="2800" b="1" spc="-5" dirty="0" smtClean="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r>
              <a:rPr sz="2800" b="1" spc="-10" dirty="0">
                <a:solidFill>
                  <a:schemeClr val="tx1"/>
                </a:solidFill>
                <a:latin typeface="Arial"/>
                <a:cs typeface="Arial"/>
              </a:rPr>
              <a:t>Magnitud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la</a:t>
            </a:r>
            <a:r>
              <a:rPr sz="2800" b="1" spc="-10" dirty="0">
                <a:solidFill>
                  <a:schemeClr val="tx1"/>
                </a:solidFill>
                <a:latin typeface="Arial"/>
                <a:cs typeface="Arial"/>
              </a:rPr>
              <a:t> </a:t>
            </a:r>
            <a:r>
              <a:rPr sz="2800" b="1" spc="-10" dirty="0" err="1" smtClean="0">
                <a:solidFill>
                  <a:schemeClr val="tx1"/>
                </a:solidFill>
                <a:latin typeface="Arial"/>
                <a:cs typeface="Arial"/>
              </a:rPr>
              <a:t>carga</a:t>
            </a:r>
            <a:endParaRPr lang="es-AR" sz="2800" b="1" spc="-10" dirty="0" smtClean="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r>
              <a:rPr sz="2800" b="1" spc="-5" dirty="0">
                <a:solidFill>
                  <a:schemeClr val="tx1"/>
                </a:solidFill>
                <a:latin typeface="Arial"/>
                <a:cs typeface="Arial"/>
              </a:rPr>
              <a:t>Presencia</a:t>
            </a:r>
            <a:r>
              <a:rPr sz="2800" b="1" spc="5" dirty="0">
                <a:solidFill>
                  <a:schemeClr val="tx1"/>
                </a:solidFill>
                <a:latin typeface="Arial"/>
                <a:cs typeface="Arial"/>
              </a:rPr>
              <a:t> </a:t>
            </a:r>
            <a:r>
              <a:rPr sz="2800" b="1" spc="-5" dirty="0">
                <a:solidFill>
                  <a:schemeClr val="tx1"/>
                </a:solidFill>
                <a:latin typeface="Arial"/>
                <a:cs typeface="Arial"/>
              </a:rPr>
              <a:t>y</a:t>
            </a:r>
            <a:r>
              <a:rPr sz="2800" b="1" spc="5" dirty="0">
                <a:solidFill>
                  <a:schemeClr val="tx1"/>
                </a:solidFill>
                <a:latin typeface="Arial"/>
                <a:cs typeface="Arial"/>
              </a:rPr>
              <a:t> </a:t>
            </a:r>
            <a:r>
              <a:rPr sz="2800" b="1" spc="-5" dirty="0">
                <a:solidFill>
                  <a:schemeClr val="tx1"/>
                </a:solidFill>
                <a:latin typeface="Arial"/>
                <a:cs typeface="Arial"/>
              </a:rPr>
              <a:t>magnitud</a:t>
            </a:r>
            <a:r>
              <a:rPr sz="2800" b="1" spc="5" dirty="0">
                <a:solidFill>
                  <a:schemeClr val="tx1"/>
                </a:solidFill>
                <a:latin typeface="Arial"/>
                <a:cs typeface="Arial"/>
              </a:rPr>
              <a:t> </a:t>
            </a:r>
            <a:r>
              <a:rPr sz="2800" b="1" spc="-5" dirty="0">
                <a:solidFill>
                  <a:schemeClr val="tx1"/>
                </a:solidFill>
                <a:latin typeface="Arial"/>
                <a:cs typeface="Arial"/>
              </a:rPr>
              <a:t>de</a:t>
            </a:r>
            <a:r>
              <a:rPr sz="2800" b="1" dirty="0">
                <a:solidFill>
                  <a:schemeClr val="tx1"/>
                </a:solidFill>
                <a:latin typeface="Arial"/>
                <a:cs typeface="Arial"/>
              </a:rPr>
              <a:t> </a:t>
            </a:r>
            <a:r>
              <a:rPr sz="2800" b="1" spc="-5" dirty="0" err="1">
                <a:solidFill>
                  <a:schemeClr val="tx1"/>
                </a:solidFill>
                <a:latin typeface="Arial"/>
                <a:cs typeface="Arial"/>
              </a:rPr>
              <a:t>flujo</a:t>
            </a:r>
            <a:r>
              <a:rPr sz="2800" b="1" spc="5" dirty="0">
                <a:solidFill>
                  <a:schemeClr val="tx1"/>
                </a:solidFill>
                <a:latin typeface="Arial"/>
                <a:cs typeface="Arial"/>
              </a:rPr>
              <a:t> </a:t>
            </a:r>
            <a:r>
              <a:rPr sz="2800" b="1" spc="-5" dirty="0" err="1" smtClean="0">
                <a:solidFill>
                  <a:schemeClr val="tx1"/>
                </a:solidFill>
                <a:latin typeface="Arial"/>
                <a:cs typeface="Arial"/>
              </a:rPr>
              <a:t>remanente</a:t>
            </a:r>
            <a:endParaRPr lang="es-AR" sz="2800" b="1" spc="-5" dirty="0" smtClean="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endParaRPr lang="es-AR" sz="2800" b="1" spc="-5" dirty="0" smtClean="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r>
              <a:rPr lang="es-AR" sz="2800" b="1" spc="-5" dirty="0" smtClean="0">
                <a:solidFill>
                  <a:schemeClr val="tx1"/>
                </a:solidFill>
                <a:latin typeface="Arial"/>
                <a:cs typeface="Arial"/>
              </a:rPr>
              <a:t>M</a:t>
            </a:r>
            <a:r>
              <a:rPr sz="2800" b="1" spc="-5" dirty="0" err="1" smtClean="0">
                <a:solidFill>
                  <a:schemeClr val="tx1"/>
                </a:solidFill>
                <a:latin typeface="Arial"/>
                <a:cs typeface="Arial"/>
              </a:rPr>
              <a:t>agnitud</a:t>
            </a:r>
            <a:r>
              <a:rPr sz="2800" b="1" spc="415" dirty="0" smtClean="0">
                <a:solidFill>
                  <a:schemeClr val="tx1"/>
                </a:solidFill>
                <a:latin typeface="Arial"/>
                <a:cs typeface="Arial"/>
              </a:rPr>
              <a:t> </a:t>
            </a:r>
            <a:r>
              <a:rPr sz="2800" b="1" spc="-5" dirty="0">
                <a:solidFill>
                  <a:schemeClr val="tx1"/>
                </a:solidFill>
                <a:latin typeface="Arial"/>
                <a:cs typeface="Arial"/>
              </a:rPr>
              <a:t>y</a:t>
            </a:r>
            <a:r>
              <a:rPr sz="2800" b="1" spc="420" dirty="0">
                <a:solidFill>
                  <a:schemeClr val="tx1"/>
                </a:solidFill>
                <a:latin typeface="Arial"/>
                <a:cs typeface="Arial"/>
              </a:rPr>
              <a:t> </a:t>
            </a:r>
            <a:r>
              <a:rPr sz="2800" b="1" spc="-10" dirty="0">
                <a:solidFill>
                  <a:schemeClr val="tx1"/>
                </a:solidFill>
                <a:latin typeface="Arial"/>
                <a:cs typeface="Arial"/>
              </a:rPr>
              <a:t>dirección</a:t>
            </a:r>
            <a:r>
              <a:rPr sz="2800" b="1" spc="420" dirty="0">
                <a:solidFill>
                  <a:schemeClr val="tx1"/>
                </a:solidFill>
                <a:latin typeface="Arial"/>
                <a:cs typeface="Arial"/>
              </a:rPr>
              <a:t> </a:t>
            </a:r>
            <a:r>
              <a:rPr sz="2800" b="1" spc="-5" dirty="0">
                <a:solidFill>
                  <a:schemeClr val="tx1"/>
                </a:solidFill>
                <a:latin typeface="Arial"/>
                <a:cs typeface="Arial"/>
              </a:rPr>
              <a:t>de</a:t>
            </a:r>
            <a:r>
              <a:rPr sz="2800" b="1" spc="420" dirty="0">
                <a:solidFill>
                  <a:schemeClr val="tx1"/>
                </a:solidFill>
                <a:latin typeface="Arial"/>
                <a:cs typeface="Arial"/>
              </a:rPr>
              <a:t> </a:t>
            </a:r>
            <a:r>
              <a:rPr sz="2800" b="1" spc="-5" dirty="0">
                <a:solidFill>
                  <a:schemeClr val="tx1"/>
                </a:solidFill>
                <a:latin typeface="Arial"/>
                <a:cs typeface="Arial"/>
              </a:rPr>
              <a:t>la</a:t>
            </a:r>
            <a:r>
              <a:rPr sz="2800" b="1" spc="420" dirty="0">
                <a:solidFill>
                  <a:schemeClr val="tx1"/>
                </a:solidFill>
                <a:latin typeface="Arial"/>
                <a:cs typeface="Arial"/>
              </a:rPr>
              <a:t> </a:t>
            </a:r>
            <a:r>
              <a:rPr sz="2800" b="1" spc="-5" dirty="0">
                <a:solidFill>
                  <a:schemeClr val="tx1"/>
                </a:solidFill>
                <a:latin typeface="Arial"/>
                <a:cs typeface="Arial"/>
              </a:rPr>
              <a:t>componente</a:t>
            </a:r>
            <a:r>
              <a:rPr sz="2800" b="1" spc="420" dirty="0">
                <a:solidFill>
                  <a:schemeClr val="tx1"/>
                </a:solidFill>
                <a:latin typeface="Arial"/>
                <a:cs typeface="Arial"/>
              </a:rPr>
              <a:t> </a:t>
            </a:r>
            <a:r>
              <a:rPr sz="2800" b="1" spc="-5" dirty="0">
                <a:solidFill>
                  <a:schemeClr val="tx1"/>
                </a:solidFill>
                <a:latin typeface="Arial"/>
                <a:cs typeface="Arial"/>
              </a:rPr>
              <a:t>continua</a:t>
            </a:r>
            <a:r>
              <a:rPr sz="2800" b="1" spc="420" dirty="0">
                <a:solidFill>
                  <a:schemeClr val="tx1"/>
                </a:solidFill>
                <a:latin typeface="Arial"/>
                <a:cs typeface="Arial"/>
              </a:rPr>
              <a:t> </a:t>
            </a:r>
            <a:r>
              <a:rPr sz="2800" b="1" spc="-10" dirty="0">
                <a:solidFill>
                  <a:schemeClr val="tx1"/>
                </a:solidFill>
                <a:latin typeface="Arial"/>
                <a:cs typeface="Arial"/>
              </a:rPr>
              <a:t>en </a:t>
            </a:r>
            <a:r>
              <a:rPr sz="2800" b="1" spc="-540" dirty="0">
                <a:solidFill>
                  <a:schemeClr val="tx1"/>
                </a:solidFill>
                <a:latin typeface="Arial"/>
                <a:cs typeface="Arial"/>
              </a:rPr>
              <a:t> </a:t>
            </a:r>
            <a:r>
              <a:rPr sz="2800" b="1" spc="-5" dirty="0">
                <a:solidFill>
                  <a:schemeClr val="tx1"/>
                </a:solidFill>
                <a:latin typeface="Arial"/>
                <a:cs typeface="Arial"/>
              </a:rPr>
              <a:t>la </a:t>
            </a:r>
            <a:r>
              <a:rPr sz="2800" b="1" spc="-10" dirty="0" err="1" smtClean="0">
                <a:solidFill>
                  <a:schemeClr val="tx1"/>
                </a:solidFill>
                <a:latin typeface="Arial"/>
                <a:cs typeface="Arial"/>
              </a:rPr>
              <a:t>corriente</a:t>
            </a:r>
            <a:r>
              <a:rPr lang="es-AR" sz="2800" b="1" spc="-10" dirty="0" smtClean="0">
                <a:solidFill>
                  <a:schemeClr val="tx1"/>
                </a:solidFill>
                <a:latin typeface="Arial"/>
                <a:cs typeface="Arial"/>
              </a:rPr>
              <a:t> </a:t>
            </a:r>
          </a:p>
          <a:p>
            <a:pPr marL="701040" indent="-688975" algn="just">
              <a:spcBef>
                <a:spcPts val="470"/>
              </a:spcBef>
              <a:buSzPct val="105000"/>
              <a:buFont typeface="Symbol"/>
              <a:buChar char=""/>
              <a:tabLst>
                <a:tab pos="701040" algn="l"/>
                <a:tab pos="701675" algn="l"/>
              </a:tabLst>
            </a:pPr>
            <a:endParaRPr lang="es-AR" sz="2800" b="1" spc="-10" dirty="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r>
              <a:rPr sz="2800" b="1" spc="-10" dirty="0" err="1" smtClean="0">
                <a:solidFill>
                  <a:schemeClr val="tx1"/>
                </a:solidFill>
                <a:latin typeface="Arial"/>
                <a:cs typeface="Arial"/>
              </a:rPr>
              <a:t>Densidad</a:t>
            </a:r>
            <a:r>
              <a:rPr sz="2800" b="1" spc="5" dirty="0" smtClean="0">
                <a:solidFill>
                  <a:schemeClr val="tx1"/>
                </a:solidFill>
                <a:latin typeface="Arial"/>
                <a:cs typeface="Arial"/>
              </a:rPr>
              <a:t> </a:t>
            </a:r>
            <a:r>
              <a:rPr sz="2800" b="1" spc="-5" dirty="0">
                <a:solidFill>
                  <a:schemeClr val="tx1"/>
                </a:solidFill>
                <a:latin typeface="Arial"/>
                <a:cs typeface="Arial"/>
              </a:rPr>
              <a:t>del</a:t>
            </a:r>
            <a:r>
              <a:rPr sz="2800" b="1" spc="5" dirty="0">
                <a:solidFill>
                  <a:schemeClr val="tx1"/>
                </a:solidFill>
                <a:latin typeface="Arial"/>
                <a:cs typeface="Arial"/>
              </a:rPr>
              <a:t> </a:t>
            </a:r>
            <a:r>
              <a:rPr sz="2800" b="1" spc="-5" dirty="0">
                <a:solidFill>
                  <a:schemeClr val="tx1"/>
                </a:solidFill>
                <a:latin typeface="Arial"/>
                <a:cs typeface="Arial"/>
              </a:rPr>
              <a:t>flujo</a:t>
            </a:r>
            <a:r>
              <a:rPr sz="2800" b="1" spc="5" dirty="0">
                <a:solidFill>
                  <a:schemeClr val="tx1"/>
                </a:solidFill>
                <a:latin typeface="Arial"/>
                <a:cs typeface="Arial"/>
              </a:rPr>
              <a:t>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saturación</a:t>
            </a:r>
            <a:r>
              <a:rPr sz="2800" b="1" spc="5" dirty="0">
                <a:solidFill>
                  <a:schemeClr val="tx1"/>
                </a:solidFill>
                <a:latin typeface="Arial"/>
                <a:cs typeface="Arial"/>
              </a:rPr>
              <a:t> </a:t>
            </a:r>
            <a:r>
              <a:rPr sz="2800" b="1" spc="-5" dirty="0">
                <a:solidFill>
                  <a:schemeClr val="tx1"/>
                </a:solidFill>
                <a:latin typeface="Arial"/>
                <a:cs typeface="Arial"/>
              </a:rPr>
              <a:t>del</a:t>
            </a:r>
            <a:r>
              <a:rPr sz="2800" b="1" spc="5" dirty="0">
                <a:solidFill>
                  <a:schemeClr val="tx1"/>
                </a:solidFill>
                <a:latin typeface="Arial"/>
                <a:cs typeface="Arial"/>
              </a:rPr>
              <a:t> </a:t>
            </a:r>
            <a:r>
              <a:rPr sz="2800" b="1" spc="-10" dirty="0">
                <a:solidFill>
                  <a:schemeClr val="tx1"/>
                </a:solidFill>
                <a:latin typeface="Arial"/>
                <a:cs typeface="Arial"/>
              </a:rPr>
              <a:t>núcleo</a:t>
            </a:r>
            <a:r>
              <a:rPr sz="2800" b="1" spc="5" dirty="0">
                <a:solidFill>
                  <a:schemeClr val="tx1"/>
                </a:solidFill>
                <a:latin typeface="Arial"/>
                <a:cs typeface="Arial"/>
              </a:rPr>
              <a:t>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acero</a:t>
            </a:r>
            <a:endParaRPr sz="2800" b="1" dirty="0">
              <a:solidFill>
                <a:schemeClr val="tx1"/>
              </a:solidFill>
              <a:latin typeface="Arial"/>
              <a:cs typeface="Arial"/>
            </a:endParaRPr>
          </a:p>
        </p:txBody>
      </p:sp>
      <p:sp>
        <p:nvSpPr>
          <p:cNvPr id="6" name="Rectángulo 5"/>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3378200" y="1197410"/>
            <a:ext cx="13563599"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latin typeface="Arial"/>
                <a:cs typeface="Arial"/>
              </a:rPr>
              <a:t>SATURACION</a:t>
            </a:r>
            <a:r>
              <a:rPr sz="3200" b="1" spc="-20" dirty="0">
                <a:solidFill>
                  <a:schemeClr val="tx1"/>
                </a:solidFill>
                <a:latin typeface="Arial"/>
                <a:cs typeface="Arial"/>
              </a:rPr>
              <a:t> </a:t>
            </a:r>
            <a:r>
              <a:rPr sz="3200" b="1" spc="-5" dirty="0">
                <a:solidFill>
                  <a:schemeClr val="tx1"/>
                </a:solidFill>
                <a:latin typeface="Arial"/>
                <a:cs typeface="Arial"/>
              </a:rPr>
              <a:t>DE</a:t>
            </a:r>
            <a:r>
              <a:rPr sz="3200" b="1" spc="-20" dirty="0">
                <a:solidFill>
                  <a:schemeClr val="tx1"/>
                </a:solidFill>
                <a:latin typeface="Arial"/>
                <a:cs typeface="Arial"/>
              </a:rPr>
              <a:t> </a:t>
            </a:r>
            <a:r>
              <a:rPr sz="3200" b="1" spc="-5" dirty="0">
                <a:solidFill>
                  <a:schemeClr val="tx1"/>
                </a:solidFill>
                <a:latin typeface="Arial"/>
                <a:cs typeface="Arial"/>
              </a:rPr>
              <a:t>LOS</a:t>
            </a:r>
            <a:r>
              <a:rPr sz="3200" b="1" spc="-20" dirty="0">
                <a:solidFill>
                  <a:schemeClr val="tx1"/>
                </a:solidFill>
                <a:latin typeface="Arial"/>
                <a:cs typeface="Arial"/>
              </a:rPr>
              <a:t> </a:t>
            </a:r>
            <a:r>
              <a:rPr sz="3200" b="1" dirty="0">
                <a:solidFill>
                  <a:schemeClr val="tx1"/>
                </a:solidFill>
                <a:latin typeface="Arial"/>
                <a:cs typeface="Arial"/>
              </a:rPr>
              <a:t>TRANSFORMADORES</a:t>
            </a:r>
            <a:r>
              <a:rPr sz="3200" b="1" spc="-20" dirty="0">
                <a:solidFill>
                  <a:schemeClr val="tx1"/>
                </a:solidFill>
                <a:latin typeface="Arial"/>
                <a:cs typeface="Arial"/>
              </a:rPr>
              <a:t> </a:t>
            </a:r>
            <a:r>
              <a:rPr sz="3200" b="1" spc="-5" dirty="0">
                <a:solidFill>
                  <a:schemeClr val="tx1"/>
                </a:solidFill>
                <a:latin typeface="Arial"/>
                <a:cs typeface="Arial"/>
              </a:rPr>
              <a:t>DE</a:t>
            </a:r>
            <a:r>
              <a:rPr sz="3200" b="1" spc="-20" dirty="0">
                <a:solidFill>
                  <a:schemeClr val="tx1"/>
                </a:solidFill>
                <a:latin typeface="Arial"/>
                <a:cs typeface="Arial"/>
              </a:rPr>
              <a:t> </a:t>
            </a:r>
            <a:r>
              <a:rPr sz="3200" b="1" spc="-5" dirty="0">
                <a:solidFill>
                  <a:schemeClr val="tx1"/>
                </a:solidFill>
                <a:latin typeface="Arial"/>
                <a:cs typeface="Arial"/>
              </a:rPr>
              <a:t>CORRIENTE</a:t>
            </a:r>
            <a:endParaRPr sz="3200" b="1" dirty="0">
              <a:solidFill>
                <a:schemeClr val="tx1"/>
              </a:solidFill>
              <a:latin typeface="Arial"/>
              <a:cs typeface="Arial"/>
            </a:endParaRPr>
          </a:p>
        </p:txBody>
      </p:sp>
      <p:pic>
        <p:nvPicPr>
          <p:cNvPr id="4" name="object 4"/>
          <p:cNvPicPr/>
          <p:nvPr/>
        </p:nvPicPr>
        <p:blipFill>
          <a:blip r:embed="rId3" cstate="print"/>
          <a:stretch>
            <a:fillRect/>
          </a:stretch>
        </p:blipFill>
        <p:spPr>
          <a:xfrm>
            <a:off x="3530600" y="2590800"/>
            <a:ext cx="11353800" cy="6096000"/>
          </a:xfrm>
          <a:prstGeom prst="rect">
            <a:avLst/>
          </a:prstGeom>
        </p:spPr>
      </p:pic>
      <p:sp>
        <p:nvSpPr>
          <p:cNvPr id="5" name="Rectángulo 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636" y="325186"/>
            <a:ext cx="17356328" cy="505267"/>
          </a:xfrm>
          <a:prstGeom prst="rect">
            <a:avLst/>
          </a:prstGeom>
        </p:spPr>
        <p:txBody>
          <a:bodyPr vert="horz" wrap="square" lIns="0" tIns="12700" rIns="0" bIns="0" rtlCol="0">
            <a:spAutoFit/>
          </a:bodyPr>
          <a:lstStyle/>
          <a:p>
            <a:pPr marL="3130550" marR="5080" indent="-3118485" algn="ctr">
              <a:spcBef>
                <a:spcPts val="100"/>
              </a:spcBef>
            </a:pPr>
            <a:r>
              <a:rPr sz="3200" b="1" spc="-5" dirty="0">
                <a:solidFill>
                  <a:schemeClr val="tx1"/>
                </a:solidFill>
                <a:effectLst>
                  <a:outerShdw blurRad="38100" dist="38100" dir="2700000" algn="tl">
                    <a:srgbClr val="000000">
                      <a:alpha val="43137"/>
                    </a:srgbClr>
                  </a:outerShdw>
                </a:effectLst>
              </a:rPr>
              <a:t>CIRCUITO </a:t>
            </a:r>
            <a:r>
              <a:rPr sz="3200" b="1" dirty="0">
                <a:solidFill>
                  <a:schemeClr val="tx1"/>
                </a:solidFill>
                <a:effectLst>
                  <a:outerShdw blurRad="38100" dist="38100" dir="2700000" algn="tl">
                    <a:srgbClr val="000000">
                      <a:alpha val="43137"/>
                    </a:srgbClr>
                  </a:outerShdw>
                </a:effectLst>
              </a:rPr>
              <a:t>EQUIVALENTE </a:t>
            </a:r>
            <a:r>
              <a:rPr sz="3200" b="1" spc="-5" dirty="0">
                <a:solidFill>
                  <a:schemeClr val="tx1"/>
                </a:solidFill>
                <a:effectLst>
                  <a:outerShdw blurRad="38100" dist="38100" dir="2700000" algn="tl">
                    <a:srgbClr val="000000">
                      <a:alpha val="43137"/>
                    </a:srgbClr>
                  </a:outerShdw>
                </a:effectLst>
              </a:rPr>
              <a:t>DE UN </a:t>
            </a:r>
            <a:r>
              <a:rPr sz="3200" b="1" dirty="0">
                <a:solidFill>
                  <a:schemeClr val="tx1"/>
                </a:solidFill>
                <a:effectLst>
                  <a:outerShdw blurRad="38100" dist="38100" dir="2700000" algn="tl">
                    <a:srgbClr val="000000">
                      <a:alpha val="43137"/>
                    </a:srgbClr>
                  </a:outerShdw>
                </a:effectLst>
              </a:rPr>
              <a:t>TRANSFORMADOR </a:t>
            </a:r>
            <a:r>
              <a:rPr sz="3200" b="1" spc="-5" dirty="0" smtClean="0">
                <a:solidFill>
                  <a:schemeClr val="tx1"/>
                </a:solidFill>
                <a:effectLst>
                  <a:outerShdw blurRad="38100" dist="38100" dir="2700000" algn="tl">
                    <a:srgbClr val="000000">
                      <a:alpha val="43137"/>
                    </a:srgbClr>
                  </a:outerShdw>
                </a:effectLst>
              </a:rPr>
              <a:t>DE </a:t>
            </a:r>
            <a:r>
              <a:rPr sz="3200" b="1" spc="-5" dirty="0">
                <a:solidFill>
                  <a:schemeClr val="tx1"/>
                </a:solidFill>
                <a:effectLst>
                  <a:outerShdw blurRad="38100" dist="38100" dir="2700000" algn="tl">
                    <a:srgbClr val="000000">
                      <a:alpha val="43137"/>
                    </a:srgbClr>
                  </a:outerShdw>
                </a:effectLst>
              </a:rPr>
              <a:t>CORRIENTE </a:t>
            </a:r>
            <a:r>
              <a:rPr sz="3200" b="1" spc="-49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SATURADO</a:t>
            </a:r>
          </a:p>
        </p:txBody>
      </p:sp>
      <p:sp>
        <p:nvSpPr>
          <p:cNvPr id="53" name="object 53"/>
          <p:cNvSpPr txBox="1"/>
          <p:nvPr/>
        </p:nvSpPr>
        <p:spPr>
          <a:xfrm>
            <a:off x="387605" y="1070698"/>
            <a:ext cx="16916400" cy="3890809"/>
          </a:xfrm>
          <a:prstGeom prst="rect">
            <a:avLst/>
          </a:prstGeom>
        </p:spPr>
        <p:txBody>
          <a:bodyPr vert="horz" wrap="square" lIns="0" tIns="12700" rIns="0" bIns="0" rtlCol="0">
            <a:spAutoFit/>
          </a:bodyPr>
          <a:lstStyle/>
          <a:p>
            <a:pPr marL="469265" marR="5080" indent="-457200" algn="just">
              <a:spcBef>
                <a:spcPts val="100"/>
              </a:spcBef>
              <a:buFont typeface="Wingdings" panose="05000000000000000000" pitchFamily="2" charset="2"/>
              <a:buChar char="§"/>
            </a:pPr>
            <a:r>
              <a:rPr sz="2800" spc="-5" dirty="0">
                <a:solidFill>
                  <a:schemeClr val="tx1"/>
                </a:solidFill>
                <a:latin typeface="Arial"/>
                <a:cs typeface="Arial"/>
              </a:rPr>
              <a:t>Es circuito es típicamente representativo de un transformador de </a:t>
            </a:r>
            <a:r>
              <a:rPr sz="2800" spc="-5" dirty="0" err="1">
                <a:solidFill>
                  <a:schemeClr val="tx1"/>
                </a:solidFill>
                <a:latin typeface="Arial"/>
                <a:cs typeface="Arial"/>
              </a:rPr>
              <a:t>corriente</a:t>
            </a:r>
            <a:r>
              <a:rPr sz="2800" spc="-5" dirty="0">
                <a:solidFill>
                  <a:schemeClr val="tx1"/>
                </a:solidFill>
                <a:latin typeface="Arial"/>
                <a:cs typeface="Arial"/>
              </a:rPr>
              <a:t> </a:t>
            </a:r>
            <a:r>
              <a:rPr sz="2800" spc="-5" dirty="0" err="1" smtClean="0">
                <a:solidFill>
                  <a:schemeClr val="tx1"/>
                </a:solidFill>
                <a:latin typeface="Arial"/>
                <a:cs typeface="Arial"/>
              </a:rPr>
              <a:t>que</a:t>
            </a:r>
            <a:r>
              <a:rPr sz="2800" dirty="0" smtClean="0">
                <a:solidFill>
                  <a:schemeClr val="tx1"/>
                </a:solidFill>
                <a:latin typeface="Arial"/>
                <a:cs typeface="Arial"/>
              </a:rPr>
              <a:t> </a:t>
            </a:r>
            <a:r>
              <a:rPr sz="2800" spc="-5" dirty="0">
                <a:solidFill>
                  <a:schemeClr val="tx1"/>
                </a:solidFill>
                <a:latin typeface="Arial"/>
                <a:cs typeface="Arial"/>
              </a:rPr>
              <a:t>tiene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devanados</a:t>
            </a:r>
            <a:r>
              <a:rPr sz="2800" dirty="0">
                <a:solidFill>
                  <a:schemeClr val="tx1"/>
                </a:solidFill>
                <a:latin typeface="Arial"/>
                <a:cs typeface="Arial"/>
              </a:rPr>
              <a:t> </a:t>
            </a:r>
            <a:r>
              <a:rPr sz="2800" spc="-5" dirty="0">
                <a:solidFill>
                  <a:schemeClr val="tx1"/>
                </a:solidFill>
                <a:latin typeface="Arial"/>
                <a:cs typeface="Arial"/>
              </a:rPr>
              <a:t>totalmente</a:t>
            </a:r>
            <a:r>
              <a:rPr sz="2800" dirty="0">
                <a:solidFill>
                  <a:schemeClr val="tx1"/>
                </a:solidFill>
                <a:latin typeface="Arial"/>
                <a:cs typeface="Arial"/>
              </a:rPr>
              <a:t> </a:t>
            </a:r>
            <a:r>
              <a:rPr sz="2800" spc="-5" dirty="0">
                <a:solidFill>
                  <a:schemeClr val="tx1"/>
                </a:solidFill>
                <a:latin typeface="Arial"/>
                <a:cs typeface="Arial"/>
              </a:rPr>
              <a:t>distribuidos</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un</a:t>
            </a:r>
            <a:r>
              <a:rPr sz="2800" dirty="0">
                <a:solidFill>
                  <a:schemeClr val="tx1"/>
                </a:solidFill>
                <a:latin typeface="Arial"/>
                <a:cs typeface="Arial"/>
              </a:rPr>
              <a:t> </a:t>
            </a:r>
            <a:r>
              <a:rPr sz="2800" spc="-5" dirty="0">
                <a:solidFill>
                  <a:schemeClr val="tx1"/>
                </a:solidFill>
                <a:latin typeface="Arial"/>
                <a:cs typeface="Arial"/>
              </a:rPr>
              <a:t>núcleo</a:t>
            </a:r>
            <a:r>
              <a:rPr sz="2800" dirty="0">
                <a:solidFill>
                  <a:schemeClr val="tx1"/>
                </a:solidFill>
                <a:latin typeface="Arial"/>
                <a:cs typeface="Arial"/>
              </a:rPr>
              <a:t> </a:t>
            </a:r>
            <a:r>
              <a:rPr sz="2800" spc="-5" dirty="0">
                <a:solidFill>
                  <a:schemeClr val="tx1"/>
                </a:solidFill>
                <a:latin typeface="Arial"/>
                <a:cs typeface="Arial"/>
              </a:rPr>
              <a:t>tipo</a:t>
            </a:r>
            <a:r>
              <a:rPr sz="2800" dirty="0">
                <a:solidFill>
                  <a:schemeClr val="tx1"/>
                </a:solidFill>
                <a:latin typeface="Arial"/>
                <a:cs typeface="Arial"/>
              </a:rPr>
              <a:t> </a:t>
            </a:r>
            <a:r>
              <a:rPr sz="2800" spc="-5" dirty="0">
                <a:solidFill>
                  <a:schemeClr val="tx1"/>
                </a:solidFill>
                <a:latin typeface="Arial"/>
                <a:cs typeface="Arial"/>
              </a:rPr>
              <a:t>toroidal.</a:t>
            </a:r>
            <a:r>
              <a:rPr sz="2800" spc="430" dirty="0">
                <a:solidFill>
                  <a:schemeClr val="tx1"/>
                </a:solidFill>
                <a:latin typeface="Arial"/>
                <a:cs typeface="Arial"/>
              </a:rPr>
              <a:t> </a:t>
            </a:r>
            <a:r>
              <a:rPr sz="2800" spc="-5" dirty="0">
                <a:solidFill>
                  <a:schemeClr val="tx1"/>
                </a:solidFill>
                <a:latin typeface="Arial"/>
                <a:cs typeface="Arial"/>
              </a:rPr>
              <a:t>En</a:t>
            </a:r>
            <a:r>
              <a:rPr sz="2800" spc="434" dirty="0">
                <a:solidFill>
                  <a:schemeClr val="tx1"/>
                </a:solidFill>
                <a:latin typeface="Arial"/>
                <a:cs typeface="Arial"/>
              </a:rPr>
              <a:t> </a:t>
            </a:r>
            <a:r>
              <a:rPr sz="2800" spc="-5" dirty="0">
                <a:solidFill>
                  <a:schemeClr val="tx1"/>
                </a:solidFill>
                <a:latin typeface="Arial"/>
                <a:cs typeface="Arial"/>
              </a:rPr>
              <a:t>una </a:t>
            </a:r>
            <a:r>
              <a:rPr sz="2800" dirty="0">
                <a:solidFill>
                  <a:schemeClr val="tx1"/>
                </a:solidFill>
                <a:latin typeface="Arial"/>
                <a:cs typeface="Arial"/>
              </a:rPr>
              <a:t> </a:t>
            </a:r>
            <a:r>
              <a:rPr sz="2800" spc="-5" dirty="0">
                <a:solidFill>
                  <a:schemeClr val="tx1"/>
                </a:solidFill>
                <a:latin typeface="Arial"/>
                <a:cs typeface="Arial"/>
              </a:rPr>
              <a:t>primera aproximación se puede despreciar la reactancia, por lo que como muestra la </a:t>
            </a:r>
            <a:r>
              <a:rPr sz="2800" dirty="0">
                <a:solidFill>
                  <a:schemeClr val="tx1"/>
                </a:solidFill>
                <a:latin typeface="Arial"/>
                <a:cs typeface="Arial"/>
              </a:rPr>
              <a:t> Figura,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circuito</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representa</a:t>
            </a:r>
            <a:r>
              <a:rPr sz="2800" dirty="0">
                <a:solidFill>
                  <a:schemeClr val="tx1"/>
                </a:solidFill>
                <a:latin typeface="Arial"/>
                <a:cs typeface="Arial"/>
              </a:rPr>
              <a:t> </a:t>
            </a:r>
            <a:r>
              <a:rPr sz="2800" spc="-10" dirty="0">
                <a:solidFill>
                  <a:schemeClr val="tx1"/>
                </a:solidFill>
                <a:latin typeface="Arial"/>
                <a:cs typeface="Arial"/>
              </a:rPr>
              <a:t>solamente</a:t>
            </a:r>
            <a:r>
              <a:rPr sz="2800" dirty="0">
                <a:solidFill>
                  <a:schemeClr val="tx1"/>
                </a:solidFill>
                <a:latin typeface="Arial"/>
                <a:cs typeface="Arial"/>
              </a:rPr>
              <a:t> </a:t>
            </a:r>
            <a:r>
              <a:rPr sz="2800" spc="-5" dirty="0">
                <a:solidFill>
                  <a:schemeClr val="tx1"/>
                </a:solidFill>
                <a:latin typeface="Arial"/>
                <a:cs typeface="Arial"/>
              </a:rPr>
              <a:t>con</a:t>
            </a:r>
            <a:r>
              <a:rPr sz="2800" dirty="0">
                <a:solidFill>
                  <a:schemeClr val="tx1"/>
                </a:solidFill>
                <a:latin typeface="Arial"/>
                <a:cs typeface="Arial"/>
              </a:rPr>
              <a:t> </a:t>
            </a:r>
            <a:r>
              <a:rPr sz="2800" spc="-5" dirty="0">
                <a:solidFill>
                  <a:schemeClr val="tx1"/>
                </a:solidFill>
                <a:latin typeface="Arial"/>
                <a:cs typeface="Arial"/>
              </a:rPr>
              <a:t>componentes</a:t>
            </a:r>
            <a:r>
              <a:rPr sz="2800" dirty="0">
                <a:solidFill>
                  <a:schemeClr val="tx1"/>
                </a:solidFill>
                <a:latin typeface="Arial"/>
                <a:cs typeface="Arial"/>
              </a:rPr>
              <a:t> </a:t>
            </a:r>
            <a:r>
              <a:rPr sz="2800" spc="-5" dirty="0">
                <a:solidFill>
                  <a:schemeClr val="tx1"/>
                </a:solidFill>
                <a:latin typeface="Arial"/>
                <a:cs typeface="Arial"/>
              </a:rPr>
              <a:t>resistivos.</a:t>
            </a:r>
            <a:endParaRPr sz="2800" dirty="0">
              <a:solidFill>
                <a:schemeClr val="tx1"/>
              </a:solidFill>
              <a:latin typeface="Arial"/>
              <a:cs typeface="Arial"/>
            </a:endParaRPr>
          </a:p>
          <a:p>
            <a:pPr marL="457200" indent="-457200">
              <a:spcBef>
                <a:spcPts val="45"/>
              </a:spcBef>
              <a:buFont typeface="Wingdings" panose="05000000000000000000" pitchFamily="2" charset="2"/>
              <a:buChar char="§"/>
            </a:pPr>
            <a:endParaRPr sz="2800" dirty="0">
              <a:solidFill>
                <a:schemeClr val="tx1"/>
              </a:solidFill>
              <a:latin typeface="Arial"/>
              <a:cs typeface="Arial"/>
            </a:endParaRPr>
          </a:p>
          <a:p>
            <a:pPr marL="469900" marR="5080" indent="-457200" algn="just">
              <a:buFont typeface="Wingdings" panose="05000000000000000000" pitchFamily="2" charset="2"/>
              <a:buChar char="§"/>
            </a:pPr>
            <a:r>
              <a:rPr sz="2800" i="1" spc="-5" dirty="0">
                <a:solidFill>
                  <a:srgbClr val="FF0000"/>
                </a:solidFill>
                <a:latin typeface="Arial"/>
                <a:cs typeface="Arial"/>
              </a:rPr>
              <a:t>Cuando el CT se satura, la impedancia de magnetización tiende </a:t>
            </a:r>
            <a:r>
              <a:rPr sz="2800" i="1" dirty="0">
                <a:solidFill>
                  <a:srgbClr val="FF0000"/>
                </a:solidFill>
                <a:latin typeface="Arial"/>
                <a:cs typeface="Arial"/>
              </a:rPr>
              <a:t>a </a:t>
            </a:r>
            <a:r>
              <a:rPr sz="2800" i="1" spc="-5" dirty="0">
                <a:solidFill>
                  <a:srgbClr val="FF0000"/>
                </a:solidFill>
                <a:latin typeface="Arial"/>
                <a:cs typeface="Arial"/>
              </a:rPr>
              <a:t>anularse por lo que la </a:t>
            </a:r>
            <a:r>
              <a:rPr sz="2800" i="1" dirty="0">
                <a:solidFill>
                  <a:srgbClr val="FF0000"/>
                </a:solidFill>
                <a:latin typeface="Arial"/>
                <a:cs typeface="Arial"/>
              </a:rPr>
              <a:t> </a:t>
            </a:r>
            <a:r>
              <a:rPr sz="2800" i="1" spc="-5" dirty="0">
                <a:solidFill>
                  <a:srgbClr val="FF0000"/>
                </a:solidFill>
                <a:latin typeface="Arial"/>
                <a:cs typeface="Arial"/>
              </a:rPr>
              <a:t>corriente secundaria que circula por la carga también tiende </a:t>
            </a:r>
            <a:r>
              <a:rPr sz="2800" i="1" dirty="0">
                <a:solidFill>
                  <a:srgbClr val="FF0000"/>
                </a:solidFill>
                <a:latin typeface="Arial"/>
                <a:cs typeface="Arial"/>
              </a:rPr>
              <a:t>a </a:t>
            </a:r>
            <a:r>
              <a:rPr sz="2800" i="1" spc="-5" dirty="0">
                <a:solidFill>
                  <a:srgbClr val="FF0000"/>
                </a:solidFill>
                <a:latin typeface="Arial"/>
                <a:cs typeface="Arial"/>
              </a:rPr>
              <a:t>anularse.</a:t>
            </a:r>
            <a:r>
              <a:rPr sz="2800" spc="-5" dirty="0">
                <a:solidFill>
                  <a:schemeClr val="tx1"/>
                </a:solidFill>
                <a:latin typeface="Arial"/>
                <a:cs typeface="Arial"/>
              </a:rPr>
              <a:t> El efecto de este </a:t>
            </a:r>
            <a:r>
              <a:rPr sz="2800" dirty="0">
                <a:solidFill>
                  <a:schemeClr val="tx1"/>
                </a:solidFill>
                <a:latin typeface="Arial"/>
                <a:cs typeface="Arial"/>
              </a:rPr>
              <a:t> </a:t>
            </a:r>
            <a:r>
              <a:rPr sz="2800" spc="-5" dirty="0">
                <a:solidFill>
                  <a:schemeClr val="tx1"/>
                </a:solidFill>
                <a:latin typeface="Arial"/>
                <a:cs typeface="Arial"/>
              </a:rPr>
              <a:t>comportamiento de la corriente en los relés dependerá del tipo de relé que se este </a:t>
            </a:r>
            <a:r>
              <a:rPr sz="2800" dirty="0">
                <a:solidFill>
                  <a:schemeClr val="tx1"/>
                </a:solidFill>
                <a:latin typeface="Arial"/>
                <a:cs typeface="Arial"/>
              </a:rPr>
              <a:t> </a:t>
            </a:r>
            <a:r>
              <a:rPr sz="2800" spc="-5" dirty="0">
                <a:solidFill>
                  <a:schemeClr val="tx1"/>
                </a:solidFill>
                <a:latin typeface="Arial"/>
                <a:cs typeface="Arial"/>
              </a:rPr>
              <a:t>usando. Solamente el efecto en la protección diferencial de barras se verá</a:t>
            </a:r>
            <a:r>
              <a:rPr sz="2800" dirty="0">
                <a:solidFill>
                  <a:schemeClr val="tx1"/>
                </a:solidFill>
                <a:latin typeface="Arial"/>
                <a:cs typeface="Arial"/>
              </a:rPr>
              <a:t> </a:t>
            </a:r>
            <a:r>
              <a:rPr sz="2800" spc="-5" dirty="0">
                <a:solidFill>
                  <a:schemeClr val="tx1"/>
                </a:solidFill>
                <a:latin typeface="Arial"/>
                <a:cs typeface="Arial"/>
              </a:rPr>
              <a:t>en este </a:t>
            </a:r>
            <a:r>
              <a:rPr sz="2800" dirty="0">
                <a:solidFill>
                  <a:schemeClr val="tx1"/>
                </a:solidFill>
                <a:latin typeface="Arial"/>
                <a:cs typeface="Arial"/>
              </a:rPr>
              <a:t> </a:t>
            </a:r>
            <a:r>
              <a:rPr sz="2800" spc="-5" dirty="0">
                <a:solidFill>
                  <a:schemeClr val="tx1"/>
                </a:solidFill>
                <a:latin typeface="Arial"/>
                <a:cs typeface="Arial"/>
              </a:rPr>
              <a:t>capítulo.</a:t>
            </a:r>
            <a:endParaRPr sz="2800" dirty="0">
              <a:solidFill>
                <a:schemeClr val="tx1"/>
              </a:solidFill>
              <a:latin typeface="Arial"/>
              <a:cs typeface="Arial"/>
            </a:endParaRPr>
          </a:p>
        </p:txBody>
      </p:sp>
      <p:sp>
        <p:nvSpPr>
          <p:cNvPr id="55" name="Rectángulo 5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4" name="Imagen 53"/>
          <p:cNvPicPr>
            <a:picLocks noChangeAspect="1"/>
          </p:cNvPicPr>
          <p:nvPr/>
        </p:nvPicPr>
        <p:blipFill>
          <a:blip r:embed="rId2"/>
          <a:stretch>
            <a:fillRect/>
          </a:stretch>
        </p:blipFill>
        <p:spPr>
          <a:xfrm>
            <a:off x="4064000" y="4961507"/>
            <a:ext cx="9296400" cy="4783626"/>
          </a:xfrm>
          <a:prstGeom prst="rect">
            <a:avLst/>
          </a:prstGeom>
        </p:spPr>
      </p:pic>
    </p:spTree>
  </p:cSld>
  <p:clrMapOvr>
    <a:masterClrMapping/>
  </p:clrMapOvr>
  <p:transition>
    <p:blind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8800" y="1281431"/>
            <a:ext cx="16764000" cy="3345659"/>
          </a:xfrm>
          <a:prstGeom prst="rect">
            <a:avLst/>
          </a:prstGeom>
        </p:spPr>
        <p:txBody>
          <a:bodyPr vert="horz" wrap="square" lIns="0" tIns="12700" rIns="0" bIns="0" rtlCol="0">
            <a:spAutoFit/>
          </a:bodyPr>
          <a:lstStyle/>
          <a:p>
            <a:pPr marL="508000" marR="43180" indent="-457200" algn="just">
              <a:lnSpc>
                <a:spcPct val="99800"/>
              </a:lnSpc>
              <a:spcBef>
                <a:spcPts val="100"/>
              </a:spcBef>
              <a:buFont typeface="Wingdings" panose="05000000000000000000" pitchFamily="2" charset="2"/>
              <a:buChar char="§"/>
            </a:pPr>
            <a:r>
              <a:rPr sz="2800" spc="-5" dirty="0">
                <a:solidFill>
                  <a:schemeClr val="tx1"/>
                </a:solidFill>
                <a:latin typeface="Arial"/>
                <a:cs typeface="Arial"/>
              </a:rPr>
              <a:t>El circuito </a:t>
            </a:r>
            <a:r>
              <a:rPr sz="2800" spc="-10" dirty="0">
                <a:solidFill>
                  <a:schemeClr val="tx1"/>
                </a:solidFill>
                <a:latin typeface="Arial"/>
                <a:cs typeface="Arial"/>
              </a:rPr>
              <a:t>diferencial </a:t>
            </a:r>
            <a:r>
              <a:rPr sz="2800" spc="-5" dirty="0">
                <a:solidFill>
                  <a:schemeClr val="tx1"/>
                </a:solidFill>
                <a:latin typeface="Arial"/>
                <a:cs typeface="Arial"/>
              </a:rPr>
              <a:t>que usa un sencillo relé de sobrecorriente se </a:t>
            </a:r>
            <a:r>
              <a:rPr sz="2800" dirty="0">
                <a:solidFill>
                  <a:schemeClr val="tx1"/>
                </a:solidFill>
                <a:latin typeface="Arial"/>
                <a:cs typeface="Arial"/>
              </a:rPr>
              <a:t> </a:t>
            </a:r>
            <a:r>
              <a:rPr sz="2800" spc="-10" dirty="0">
                <a:solidFill>
                  <a:schemeClr val="tx1"/>
                </a:solidFill>
                <a:latin typeface="Arial"/>
                <a:cs typeface="Arial"/>
              </a:rPr>
              <a:t>muestra </a:t>
            </a:r>
            <a:r>
              <a:rPr sz="2800" spc="-5" dirty="0">
                <a:solidFill>
                  <a:schemeClr val="tx1"/>
                </a:solidFill>
                <a:latin typeface="Arial"/>
                <a:cs typeface="Arial"/>
              </a:rPr>
              <a:t>en la Fig. </a:t>
            </a:r>
            <a:r>
              <a:rPr sz="2800" spc="-5" dirty="0" smtClean="0">
                <a:solidFill>
                  <a:schemeClr val="tx1"/>
                </a:solidFill>
                <a:latin typeface="Arial"/>
                <a:cs typeface="Arial"/>
              </a:rPr>
              <a:t>, </a:t>
            </a:r>
            <a:r>
              <a:rPr sz="2800" spc="-10" dirty="0">
                <a:solidFill>
                  <a:schemeClr val="tx1"/>
                </a:solidFill>
                <a:latin typeface="Arial"/>
                <a:cs typeface="Arial"/>
              </a:rPr>
              <a:t>donde </a:t>
            </a:r>
            <a:r>
              <a:rPr sz="2800" spc="-5" dirty="0">
                <a:solidFill>
                  <a:schemeClr val="tx1"/>
                </a:solidFill>
                <a:latin typeface="Arial"/>
                <a:cs typeface="Arial"/>
              </a:rPr>
              <a:t>se ha </a:t>
            </a:r>
            <a:r>
              <a:rPr sz="2800" spc="-10" dirty="0">
                <a:solidFill>
                  <a:schemeClr val="tx1"/>
                </a:solidFill>
                <a:latin typeface="Arial"/>
                <a:cs typeface="Arial"/>
              </a:rPr>
              <a:t>supuesto </a:t>
            </a:r>
            <a:r>
              <a:rPr sz="2800" spc="-5" dirty="0">
                <a:solidFill>
                  <a:schemeClr val="tx1"/>
                </a:solidFill>
                <a:latin typeface="Arial"/>
                <a:cs typeface="Arial"/>
              </a:rPr>
              <a:t>una falla </a:t>
            </a:r>
            <a:r>
              <a:rPr sz="2800" spc="-10" dirty="0">
                <a:solidFill>
                  <a:schemeClr val="tx1"/>
                </a:solidFill>
                <a:latin typeface="Arial"/>
                <a:cs typeface="Arial"/>
              </a:rPr>
              <a:t>externa </a:t>
            </a:r>
            <a:r>
              <a:rPr sz="2800" spc="-5" dirty="0">
                <a:solidFill>
                  <a:schemeClr val="tx1"/>
                </a:solidFill>
                <a:latin typeface="Arial"/>
                <a:cs typeface="Arial"/>
              </a:rPr>
              <a:t>a </a:t>
            </a:r>
            <a:r>
              <a:rPr sz="2800" spc="-10" dirty="0">
                <a:solidFill>
                  <a:schemeClr val="tx1"/>
                </a:solidFill>
                <a:latin typeface="Arial"/>
                <a:cs typeface="Arial"/>
              </a:rPr>
              <a:t>la </a:t>
            </a:r>
            <a:r>
              <a:rPr sz="2800" spc="-5" dirty="0">
                <a:solidFill>
                  <a:schemeClr val="tx1"/>
                </a:solidFill>
                <a:latin typeface="Arial"/>
                <a:cs typeface="Arial"/>
              </a:rPr>
              <a:t> </a:t>
            </a:r>
            <a:r>
              <a:rPr sz="2800" spc="-10" dirty="0">
                <a:solidFill>
                  <a:schemeClr val="tx1"/>
                </a:solidFill>
                <a:latin typeface="Arial"/>
                <a:cs typeface="Arial"/>
              </a:rPr>
              <a:t>barra</a:t>
            </a:r>
            <a:endParaRPr sz="2800" dirty="0">
              <a:solidFill>
                <a:schemeClr val="tx1"/>
              </a:solidFill>
              <a:latin typeface="Arial"/>
              <a:cs typeface="Arial"/>
            </a:endParaRPr>
          </a:p>
          <a:p>
            <a:pPr marL="457200" indent="-457200">
              <a:spcBef>
                <a:spcPts val="50"/>
              </a:spcBef>
              <a:buFont typeface="Wingdings" panose="05000000000000000000" pitchFamily="2" charset="2"/>
              <a:buChar char="§"/>
            </a:pPr>
            <a:endParaRPr sz="2800" dirty="0">
              <a:solidFill>
                <a:schemeClr val="tx1"/>
              </a:solidFill>
              <a:latin typeface="Arial"/>
              <a:cs typeface="Arial"/>
            </a:endParaRPr>
          </a:p>
          <a:p>
            <a:pPr marL="508000" marR="43180" indent="-457200" algn="just">
              <a:buFont typeface="Wingdings" panose="05000000000000000000" pitchFamily="2" charset="2"/>
              <a:buChar char="§"/>
            </a:pPr>
            <a:r>
              <a:rPr sz="2800" dirty="0">
                <a:solidFill>
                  <a:schemeClr val="tx1"/>
                </a:solidFill>
                <a:latin typeface="Arial"/>
                <a:cs typeface="Arial"/>
              </a:rPr>
              <a:t>Si </a:t>
            </a:r>
            <a:r>
              <a:rPr sz="2800" spc="-5" dirty="0">
                <a:solidFill>
                  <a:schemeClr val="tx1"/>
                </a:solidFill>
                <a:latin typeface="Arial"/>
                <a:cs typeface="Arial"/>
              </a:rPr>
              <a:t>el </a:t>
            </a:r>
            <a:r>
              <a:rPr sz="2800" dirty="0">
                <a:solidFill>
                  <a:schemeClr val="tx1"/>
                </a:solidFill>
                <a:latin typeface="Arial"/>
                <a:cs typeface="Arial"/>
              </a:rPr>
              <a:t>transformador </a:t>
            </a:r>
            <a:r>
              <a:rPr sz="2800" spc="-5" dirty="0">
                <a:solidFill>
                  <a:schemeClr val="tx1"/>
                </a:solidFill>
                <a:latin typeface="Arial"/>
                <a:cs typeface="Arial"/>
              </a:rPr>
              <a:t>de </a:t>
            </a:r>
            <a:r>
              <a:rPr sz="2800" dirty="0">
                <a:solidFill>
                  <a:schemeClr val="tx1"/>
                </a:solidFill>
                <a:latin typeface="Arial"/>
                <a:cs typeface="Arial"/>
              </a:rPr>
              <a:t>corriente </a:t>
            </a:r>
            <a:r>
              <a:rPr sz="2800" spc="-5" dirty="0">
                <a:solidFill>
                  <a:schemeClr val="tx1"/>
                </a:solidFill>
                <a:latin typeface="Arial"/>
                <a:cs typeface="Arial"/>
              </a:rPr>
              <a:t>no </a:t>
            </a:r>
            <a:r>
              <a:rPr sz="2800" dirty="0">
                <a:solidFill>
                  <a:schemeClr val="tx1"/>
                </a:solidFill>
                <a:latin typeface="Arial"/>
                <a:cs typeface="Arial"/>
              </a:rPr>
              <a:t>se satura, </a:t>
            </a:r>
            <a:r>
              <a:rPr sz="2800" spc="-5" dirty="0">
                <a:solidFill>
                  <a:schemeClr val="tx1"/>
                </a:solidFill>
                <a:latin typeface="Arial"/>
                <a:cs typeface="Arial"/>
              </a:rPr>
              <a:t>la </a:t>
            </a:r>
            <a:r>
              <a:rPr sz="2800" dirty="0">
                <a:solidFill>
                  <a:schemeClr val="tx1"/>
                </a:solidFill>
                <a:latin typeface="Arial"/>
                <a:cs typeface="Arial"/>
              </a:rPr>
              <a:t>magnitud </a:t>
            </a:r>
            <a:r>
              <a:rPr sz="2800" spc="-5" dirty="0">
                <a:solidFill>
                  <a:schemeClr val="tx1"/>
                </a:solidFill>
                <a:latin typeface="Arial"/>
                <a:cs typeface="Arial"/>
              </a:rPr>
              <a:t>de la </a:t>
            </a:r>
            <a:r>
              <a:rPr sz="2800" dirty="0">
                <a:solidFill>
                  <a:schemeClr val="tx1"/>
                </a:solidFill>
                <a:latin typeface="Arial"/>
                <a:cs typeface="Arial"/>
              </a:rPr>
              <a:t>corriente </a:t>
            </a:r>
            <a:r>
              <a:rPr sz="2800" spc="5" dirty="0">
                <a:solidFill>
                  <a:schemeClr val="tx1"/>
                </a:solidFill>
                <a:latin typeface="Arial"/>
                <a:cs typeface="Arial"/>
              </a:rPr>
              <a:t> </a:t>
            </a:r>
            <a:r>
              <a:rPr sz="2800" dirty="0">
                <a:solidFill>
                  <a:schemeClr val="tx1"/>
                </a:solidFill>
                <a:latin typeface="Arial"/>
                <a:cs typeface="Arial"/>
              </a:rPr>
              <a:t>diferencial</a:t>
            </a:r>
            <a:r>
              <a:rPr sz="2800" spc="-10" dirty="0">
                <a:solidFill>
                  <a:schemeClr val="tx1"/>
                </a:solidFill>
                <a:latin typeface="Arial"/>
                <a:cs typeface="Arial"/>
              </a:rPr>
              <a:t> </a:t>
            </a:r>
            <a:r>
              <a:rPr sz="2800" spc="-5" dirty="0">
                <a:solidFill>
                  <a:schemeClr val="tx1"/>
                </a:solidFill>
                <a:latin typeface="Arial"/>
                <a:cs typeface="Arial"/>
              </a:rPr>
              <a:t>(I</a:t>
            </a:r>
            <a:r>
              <a:rPr sz="2800" spc="-7" baseline="-23148" dirty="0">
                <a:solidFill>
                  <a:schemeClr val="tx1"/>
                </a:solidFill>
                <a:latin typeface="Arial"/>
                <a:cs typeface="Arial"/>
              </a:rPr>
              <a:t>d</a:t>
            </a:r>
            <a:r>
              <a:rPr sz="2800" spc="-5" dirty="0">
                <a:solidFill>
                  <a:schemeClr val="tx1"/>
                </a:solidFill>
                <a:latin typeface="Arial"/>
                <a:cs typeface="Arial"/>
              </a:rPr>
              <a:t>) </a:t>
            </a:r>
            <a:r>
              <a:rPr sz="2800" dirty="0">
                <a:solidFill>
                  <a:schemeClr val="tx1"/>
                </a:solidFill>
                <a:latin typeface="Arial"/>
                <a:cs typeface="Arial"/>
              </a:rPr>
              <a:t>será</a:t>
            </a:r>
            <a:r>
              <a:rPr sz="2800" spc="-10" dirty="0">
                <a:solidFill>
                  <a:schemeClr val="tx1"/>
                </a:solidFill>
                <a:latin typeface="Arial"/>
                <a:cs typeface="Arial"/>
              </a:rPr>
              <a:t> </a:t>
            </a:r>
            <a:r>
              <a:rPr sz="2800" dirty="0">
                <a:solidFill>
                  <a:schemeClr val="tx1"/>
                </a:solidFill>
                <a:latin typeface="Arial"/>
                <a:cs typeface="Arial"/>
              </a:rPr>
              <a:t>cero</a:t>
            </a:r>
            <a:r>
              <a:rPr sz="2800" spc="-5" dirty="0">
                <a:solidFill>
                  <a:schemeClr val="tx1"/>
                </a:solidFill>
                <a:latin typeface="Arial"/>
                <a:cs typeface="Arial"/>
              </a:rPr>
              <a:t> </a:t>
            </a:r>
            <a:r>
              <a:rPr sz="2800" dirty="0">
                <a:solidFill>
                  <a:schemeClr val="tx1"/>
                </a:solidFill>
                <a:latin typeface="Arial"/>
                <a:cs typeface="Arial"/>
              </a:rPr>
              <a:t>y</a:t>
            </a:r>
            <a:r>
              <a:rPr sz="2800" spc="-10" dirty="0">
                <a:solidFill>
                  <a:schemeClr val="tx1"/>
                </a:solidFill>
                <a:latin typeface="Arial"/>
                <a:cs typeface="Arial"/>
              </a:rPr>
              <a:t> </a:t>
            </a:r>
            <a:r>
              <a:rPr sz="2800" spc="-5" dirty="0">
                <a:solidFill>
                  <a:schemeClr val="tx1"/>
                </a:solidFill>
                <a:latin typeface="Arial"/>
                <a:cs typeface="Arial"/>
              </a:rPr>
              <a:t>no habrá</a:t>
            </a:r>
            <a:r>
              <a:rPr sz="2800" spc="-10" dirty="0">
                <a:solidFill>
                  <a:schemeClr val="tx1"/>
                </a:solidFill>
                <a:latin typeface="Arial"/>
                <a:cs typeface="Arial"/>
              </a:rPr>
              <a:t> </a:t>
            </a:r>
            <a:r>
              <a:rPr sz="2800" spc="-5" dirty="0">
                <a:solidFill>
                  <a:schemeClr val="tx1"/>
                </a:solidFill>
                <a:latin typeface="Arial"/>
                <a:cs typeface="Arial"/>
              </a:rPr>
              <a:t>posibilidad de</a:t>
            </a:r>
            <a:r>
              <a:rPr sz="2800" spc="-10" dirty="0">
                <a:solidFill>
                  <a:schemeClr val="tx1"/>
                </a:solidFill>
                <a:latin typeface="Arial"/>
                <a:cs typeface="Arial"/>
              </a:rPr>
              <a:t> </a:t>
            </a:r>
            <a:r>
              <a:rPr sz="2800" spc="-5" dirty="0">
                <a:solidFill>
                  <a:schemeClr val="tx1"/>
                </a:solidFill>
                <a:latin typeface="Arial"/>
                <a:cs typeface="Arial"/>
              </a:rPr>
              <a:t>operación del</a:t>
            </a:r>
            <a:r>
              <a:rPr sz="2800" spc="-10" dirty="0">
                <a:solidFill>
                  <a:schemeClr val="tx1"/>
                </a:solidFill>
                <a:latin typeface="Arial"/>
                <a:cs typeface="Arial"/>
              </a:rPr>
              <a:t> </a:t>
            </a:r>
            <a:r>
              <a:rPr sz="2800" dirty="0">
                <a:solidFill>
                  <a:schemeClr val="tx1"/>
                </a:solidFill>
                <a:latin typeface="Arial"/>
                <a:cs typeface="Arial"/>
              </a:rPr>
              <a:t>relé.</a:t>
            </a:r>
          </a:p>
          <a:p>
            <a:pPr marL="508000" marR="43180" indent="-457200" algn="just">
              <a:lnSpc>
                <a:spcPct val="104200"/>
              </a:lnSpc>
              <a:spcBef>
                <a:spcPts val="2085"/>
              </a:spcBef>
              <a:buFont typeface="Wingdings" panose="05000000000000000000" pitchFamily="2" charset="2"/>
              <a:buChar char="§"/>
            </a:pPr>
            <a:r>
              <a:rPr sz="2800" dirty="0">
                <a:solidFill>
                  <a:schemeClr val="tx1"/>
                </a:solidFill>
                <a:latin typeface="Arial"/>
                <a:cs typeface="Arial"/>
              </a:rPr>
              <a:t>Si</a:t>
            </a:r>
            <a:r>
              <a:rPr sz="2800" spc="345" dirty="0">
                <a:solidFill>
                  <a:schemeClr val="tx1"/>
                </a:solidFill>
                <a:latin typeface="Arial"/>
                <a:cs typeface="Arial"/>
              </a:rPr>
              <a:t> </a:t>
            </a:r>
            <a:r>
              <a:rPr sz="2800" spc="-5" dirty="0">
                <a:solidFill>
                  <a:schemeClr val="tx1"/>
                </a:solidFill>
                <a:latin typeface="Arial"/>
                <a:cs typeface="Arial"/>
              </a:rPr>
              <a:t>existiera</a:t>
            </a:r>
            <a:r>
              <a:rPr sz="2800" spc="350" dirty="0">
                <a:solidFill>
                  <a:schemeClr val="tx1"/>
                </a:solidFill>
                <a:latin typeface="Arial"/>
                <a:cs typeface="Arial"/>
              </a:rPr>
              <a:t> </a:t>
            </a:r>
            <a:r>
              <a:rPr sz="2800" dirty="0">
                <a:solidFill>
                  <a:schemeClr val="tx1"/>
                </a:solidFill>
                <a:latin typeface="Arial"/>
                <a:cs typeface="Arial"/>
              </a:rPr>
              <a:t>saturación</a:t>
            </a:r>
            <a:r>
              <a:rPr sz="2800" spc="350" dirty="0">
                <a:solidFill>
                  <a:schemeClr val="tx1"/>
                </a:solidFill>
                <a:latin typeface="Arial"/>
                <a:cs typeface="Arial"/>
              </a:rPr>
              <a:t> </a:t>
            </a:r>
            <a:r>
              <a:rPr sz="2800" spc="-5" dirty="0">
                <a:solidFill>
                  <a:schemeClr val="tx1"/>
                </a:solidFill>
                <a:latin typeface="Arial"/>
                <a:cs typeface="Arial"/>
              </a:rPr>
              <a:t>del</a:t>
            </a:r>
            <a:r>
              <a:rPr sz="2800" spc="345" dirty="0">
                <a:solidFill>
                  <a:schemeClr val="tx1"/>
                </a:solidFill>
                <a:latin typeface="Arial"/>
                <a:cs typeface="Arial"/>
              </a:rPr>
              <a:t> </a:t>
            </a:r>
            <a:r>
              <a:rPr sz="2800" dirty="0">
                <a:solidFill>
                  <a:schemeClr val="tx1"/>
                </a:solidFill>
                <a:latin typeface="Arial"/>
                <a:cs typeface="Arial"/>
              </a:rPr>
              <a:t>TC,</a:t>
            </a:r>
            <a:r>
              <a:rPr sz="2800" spc="350" dirty="0">
                <a:solidFill>
                  <a:schemeClr val="tx1"/>
                </a:solidFill>
                <a:latin typeface="Arial"/>
                <a:cs typeface="Arial"/>
              </a:rPr>
              <a:t> </a:t>
            </a:r>
            <a:r>
              <a:rPr sz="2800" spc="-5" dirty="0">
                <a:solidFill>
                  <a:schemeClr val="tx1"/>
                </a:solidFill>
                <a:latin typeface="Arial"/>
                <a:cs typeface="Arial"/>
              </a:rPr>
              <a:t>la</a:t>
            </a:r>
            <a:r>
              <a:rPr sz="2800" spc="350" dirty="0">
                <a:solidFill>
                  <a:schemeClr val="tx1"/>
                </a:solidFill>
                <a:latin typeface="Arial"/>
                <a:cs typeface="Arial"/>
              </a:rPr>
              <a:t> </a:t>
            </a:r>
            <a:r>
              <a:rPr sz="2800" dirty="0">
                <a:solidFill>
                  <a:schemeClr val="tx1"/>
                </a:solidFill>
                <a:latin typeface="Arial"/>
                <a:cs typeface="Arial"/>
              </a:rPr>
              <a:t>corriente</a:t>
            </a:r>
            <a:r>
              <a:rPr sz="2800" spc="345" dirty="0">
                <a:solidFill>
                  <a:schemeClr val="tx1"/>
                </a:solidFill>
                <a:latin typeface="Arial"/>
                <a:cs typeface="Arial"/>
              </a:rPr>
              <a:t> </a:t>
            </a:r>
            <a:r>
              <a:rPr sz="2800" spc="-5" dirty="0">
                <a:solidFill>
                  <a:schemeClr val="tx1"/>
                </a:solidFill>
                <a:latin typeface="Arial"/>
                <a:cs typeface="Arial"/>
              </a:rPr>
              <a:t>diferencial</a:t>
            </a:r>
            <a:r>
              <a:rPr sz="2800" spc="350" dirty="0">
                <a:solidFill>
                  <a:schemeClr val="tx1"/>
                </a:solidFill>
                <a:latin typeface="Arial"/>
                <a:cs typeface="Arial"/>
              </a:rPr>
              <a:t> </a:t>
            </a:r>
            <a:r>
              <a:rPr sz="2800" dirty="0">
                <a:solidFill>
                  <a:schemeClr val="tx1"/>
                </a:solidFill>
                <a:latin typeface="Arial"/>
                <a:cs typeface="Arial"/>
              </a:rPr>
              <a:t>I</a:t>
            </a:r>
            <a:r>
              <a:rPr sz="2800" baseline="-23148" dirty="0">
                <a:solidFill>
                  <a:schemeClr val="tx1"/>
                </a:solidFill>
                <a:latin typeface="Arial"/>
                <a:cs typeface="Arial"/>
              </a:rPr>
              <a:t>d</a:t>
            </a:r>
            <a:r>
              <a:rPr sz="2800" spc="284" baseline="-23148" dirty="0">
                <a:solidFill>
                  <a:schemeClr val="tx1"/>
                </a:solidFill>
                <a:latin typeface="Arial"/>
                <a:cs typeface="Arial"/>
              </a:rPr>
              <a:t> </a:t>
            </a:r>
            <a:r>
              <a:rPr sz="2800" dirty="0">
                <a:solidFill>
                  <a:schemeClr val="tx1"/>
                </a:solidFill>
                <a:latin typeface="Arial"/>
                <a:cs typeface="Arial"/>
              </a:rPr>
              <a:t>será</a:t>
            </a:r>
            <a:r>
              <a:rPr sz="2800" spc="350" dirty="0">
                <a:solidFill>
                  <a:schemeClr val="tx1"/>
                </a:solidFill>
                <a:latin typeface="Arial"/>
                <a:cs typeface="Arial"/>
              </a:rPr>
              <a:t> </a:t>
            </a:r>
            <a:r>
              <a:rPr sz="2800" spc="-5" dirty="0">
                <a:solidFill>
                  <a:schemeClr val="tx1"/>
                </a:solidFill>
                <a:latin typeface="Arial"/>
                <a:cs typeface="Arial"/>
              </a:rPr>
              <a:t>diferente</a:t>
            </a:r>
            <a:r>
              <a:rPr sz="2800" spc="345" dirty="0">
                <a:solidFill>
                  <a:schemeClr val="tx1"/>
                </a:solidFill>
                <a:latin typeface="Arial"/>
                <a:cs typeface="Arial"/>
              </a:rPr>
              <a:t> </a:t>
            </a:r>
            <a:r>
              <a:rPr sz="2800" spc="-5" dirty="0">
                <a:solidFill>
                  <a:schemeClr val="tx1"/>
                </a:solidFill>
                <a:latin typeface="Arial"/>
                <a:cs typeface="Arial"/>
              </a:rPr>
              <a:t>de </a:t>
            </a:r>
            <a:r>
              <a:rPr sz="2800" spc="-490" dirty="0">
                <a:solidFill>
                  <a:schemeClr val="tx1"/>
                </a:solidFill>
                <a:latin typeface="Arial"/>
                <a:cs typeface="Arial"/>
              </a:rPr>
              <a:t> </a:t>
            </a:r>
            <a:r>
              <a:rPr sz="2800" dirty="0">
                <a:solidFill>
                  <a:schemeClr val="tx1"/>
                </a:solidFill>
                <a:latin typeface="Arial"/>
                <a:cs typeface="Arial"/>
              </a:rPr>
              <a:t>cero y </a:t>
            </a:r>
            <a:r>
              <a:rPr sz="2800" spc="-5" dirty="0">
                <a:solidFill>
                  <a:schemeClr val="tx1"/>
                </a:solidFill>
                <a:latin typeface="Arial"/>
                <a:cs typeface="Arial"/>
              </a:rPr>
              <a:t>podría operar el </a:t>
            </a:r>
            <a:r>
              <a:rPr sz="2800" dirty="0">
                <a:solidFill>
                  <a:schemeClr val="tx1"/>
                </a:solidFill>
                <a:latin typeface="Arial"/>
                <a:cs typeface="Arial"/>
              </a:rPr>
              <a:t>relé </a:t>
            </a:r>
            <a:r>
              <a:rPr sz="2800" spc="-5" dirty="0">
                <a:solidFill>
                  <a:schemeClr val="tx1"/>
                </a:solidFill>
                <a:latin typeface="Arial"/>
                <a:cs typeface="Arial"/>
              </a:rPr>
              <a:t>de </a:t>
            </a:r>
            <a:r>
              <a:rPr sz="2800" dirty="0">
                <a:solidFill>
                  <a:schemeClr val="tx1"/>
                </a:solidFill>
                <a:latin typeface="Arial"/>
                <a:cs typeface="Arial"/>
              </a:rPr>
              <a:t>sobrecorriente si </a:t>
            </a:r>
            <a:r>
              <a:rPr sz="2800" spc="-5" dirty="0">
                <a:solidFill>
                  <a:schemeClr val="tx1"/>
                </a:solidFill>
                <a:latin typeface="Arial"/>
                <a:cs typeface="Arial"/>
              </a:rPr>
              <a:t>la </a:t>
            </a:r>
            <a:r>
              <a:rPr sz="2800" dirty="0">
                <a:solidFill>
                  <a:schemeClr val="tx1"/>
                </a:solidFill>
                <a:latin typeface="Arial"/>
                <a:cs typeface="Arial"/>
              </a:rPr>
              <a:t>corriente </a:t>
            </a:r>
            <a:r>
              <a:rPr sz="2800" spc="-5" dirty="0">
                <a:solidFill>
                  <a:schemeClr val="tx1"/>
                </a:solidFill>
                <a:latin typeface="Arial"/>
                <a:cs typeface="Arial"/>
              </a:rPr>
              <a:t>diferencial </a:t>
            </a:r>
            <a:r>
              <a:rPr sz="2800" dirty="0">
                <a:solidFill>
                  <a:schemeClr val="tx1"/>
                </a:solidFill>
                <a:latin typeface="Arial"/>
                <a:cs typeface="Arial"/>
              </a:rPr>
              <a:t>I</a:t>
            </a:r>
            <a:r>
              <a:rPr sz="2800" baseline="-23148" dirty="0">
                <a:solidFill>
                  <a:schemeClr val="tx1"/>
                </a:solidFill>
                <a:latin typeface="Arial"/>
                <a:cs typeface="Arial"/>
              </a:rPr>
              <a:t>d </a:t>
            </a:r>
            <a:r>
              <a:rPr sz="2800" spc="7" baseline="-23148" dirty="0">
                <a:solidFill>
                  <a:schemeClr val="tx1"/>
                </a:solidFill>
                <a:latin typeface="Arial"/>
                <a:cs typeface="Arial"/>
              </a:rPr>
              <a:t> </a:t>
            </a:r>
            <a:r>
              <a:rPr sz="2800" dirty="0">
                <a:solidFill>
                  <a:schemeClr val="tx1"/>
                </a:solidFill>
                <a:latin typeface="Arial"/>
                <a:cs typeface="Arial"/>
              </a:rPr>
              <a:t>supera</a:t>
            </a:r>
            <a:r>
              <a:rPr sz="2800" spc="-10" dirty="0">
                <a:solidFill>
                  <a:schemeClr val="tx1"/>
                </a:solidFill>
                <a:latin typeface="Arial"/>
                <a:cs typeface="Arial"/>
              </a:rPr>
              <a:t> </a:t>
            </a:r>
            <a:r>
              <a:rPr sz="2800" spc="-5" dirty="0">
                <a:solidFill>
                  <a:schemeClr val="tx1"/>
                </a:solidFill>
                <a:latin typeface="Arial"/>
                <a:cs typeface="Arial"/>
              </a:rPr>
              <a:t>el </a:t>
            </a:r>
            <a:r>
              <a:rPr sz="2800" dirty="0">
                <a:solidFill>
                  <a:schemeClr val="tx1"/>
                </a:solidFill>
                <a:latin typeface="Arial"/>
                <a:cs typeface="Arial"/>
              </a:rPr>
              <a:t>valor</a:t>
            </a:r>
            <a:r>
              <a:rPr sz="2800" spc="-5" dirty="0">
                <a:solidFill>
                  <a:schemeClr val="tx1"/>
                </a:solidFill>
                <a:latin typeface="Arial"/>
                <a:cs typeface="Arial"/>
              </a:rPr>
              <a:t> de ajuste</a:t>
            </a:r>
            <a:r>
              <a:rPr sz="2800" spc="-10" dirty="0">
                <a:solidFill>
                  <a:schemeClr val="tx1"/>
                </a:solidFill>
                <a:latin typeface="Arial"/>
                <a:cs typeface="Arial"/>
              </a:rPr>
              <a:t> </a:t>
            </a:r>
            <a:r>
              <a:rPr sz="2800" spc="-5" dirty="0">
                <a:solidFill>
                  <a:schemeClr val="tx1"/>
                </a:solidFill>
                <a:latin typeface="Arial"/>
                <a:cs typeface="Arial"/>
              </a:rPr>
              <a:t>del </a:t>
            </a:r>
            <a:r>
              <a:rPr sz="2800" dirty="0">
                <a:solidFill>
                  <a:schemeClr val="tx1"/>
                </a:solidFill>
                <a:latin typeface="Arial"/>
                <a:cs typeface="Arial"/>
              </a:rPr>
              <a:t>relé</a:t>
            </a:r>
          </a:p>
        </p:txBody>
      </p:sp>
      <p:sp>
        <p:nvSpPr>
          <p:cNvPr id="3" name="object 3"/>
          <p:cNvSpPr txBox="1">
            <a:spLocks noGrp="1"/>
          </p:cNvSpPr>
          <p:nvPr>
            <p:ph type="title"/>
          </p:nvPr>
        </p:nvSpPr>
        <p:spPr>
          <a:xfrm>
            <a:off x="3539933" y="433567"/>
            <a:ext cx="14249400"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RELE</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SOBRECORRIENTE</a:t>
            </a:r>
          </a:p>
        </p:txBody>
      </p:sp>
      <p:sp>
        <p:nvSpPr>
          <p:cNvPr id="260" name="Rectángulo 25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59" name="Imagen 258"/>
          <p:cNvPicPr>
            <a:picLocks noChangeAspect="1"/>
          </p:cNvPicPr>
          <p:nvPr/>
        </p:nvPicPr>
        <p:blipFill>
          <a:blip r:embed="rId2"/>
          <a:stretch>
            <a:fillRect/>
          </a:stretch>
        </p:blipFill>
        <p:spPr>
          <a:xfrm>
            <a:off x="1092200" y="4779490"/>
            <a:ext cx="7239000" cy="4974110"/>
          </a:xfrm>
          <a:prstGeom prst="rect">
            <a:avLst/>
          </a:prstGeom>
        </p:spPr>
      </p:pic>
      <p:pic>
        <p:nvPicPr>
          <p:cNvPr id="262" name="Imagen 261"/>
          <p:cNvPicPr>
            <a:picLocks noChangeAspect="1"/>
          </p:cNvPicPr>
          <p:nvPr/>
        </p:nvPicPr>
        <p:blipFill>
          <a:blip r:embed="rId3"/>
          <a:stretch>
            <a:fillRect/>
          </a:stretch>
        </p:blipFill>
        <p:spPr>
          <a:xfrm>
            <a:off x="9017000" y="5012266"/>
            <a:ext cx="6781800" cy="4741334"/>
          </a:xfrm>
          <a:prstGeom prst="rect">
            <a:avLst/>
          </a:prstGeom>
        </p:spPr>
      </p:pic>
    </p:spTree>
  </p:cSld>
  <p:clrMapOvr>
    <a:masterClrMapping/>
  </p:clrMapOvr>
  <p:transition>
    <p:blind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2600" y="2362200"/>
            <a:ext cx="16840200" cy="6058069"/>
          </a:xfrm>
          <a:prstGeom prst="rect">
            <a:avLst/>
          </a:prstGeom>
        </p:spPr>
        <p:txBody>
          <a:bodyPr vert="horz" wrap="square" lIns="0" tIns="12700" rIns="0" bIns="0" rtlCol="0">
            <a:spAutoFit/>
          </a:bodyPr>
          <a:lstStyle/>
          <a:p>
            <a:pPr marL="520700" marR="55880" indent="-457200" algn="just">
              <a:spcBef>
                <a:spcPts val="100"/>
              </a:spcBef>
              <a:buFont typeface="Wingdings" panose="05000000000000000000" pitchFamily="2" charset="2"/>
              <a:buChar char="§"/>
            </a:pPr>
            <a:r>
              <a:rPr sz="2800" dirty="0">
                <a:solidFill>
                  <a:schemeClr val="tx1"/>
                </a:solidFill>
                <a:latin typeface="Arial"/>
                <a:cs typeface="Arial"/>
              </a:rPr>
              <a:t>Si </a:t>
            </a:r>
            <a:r>
              <a:rPr sz="2800" spc="-5" dirty="0">
                <a:solidFill>
                  <a:schemeClr val="tx1"/>
                </a:solidFill>
                <a:latin typeface="Arial"/>
                <a:cs typeface="Arial"/>
              </a:rPr>
              <a:t>asumimos una </a:t>
            </a:r>
            <a:r>
              <a:rPr sz="2800" dirty="0">
                <a:solidFill>
                  <a:schemeClr val="tx1"/>
                </a:solidFill>
                <a:latin typeface="Arial"/>
                <a:cs typeface="Arial"/>
              </a:rPr>
              <a:t>saturación completa (situación </a:t>
            </a:r>
            <a:r>
              <a:rPr sz="2800" spc="-5" dirty="0">
                <a:solidFill>
                  <a:schemeClr val="tx1"/>
                </a:solidFill>
                <a:latin typeface="Arial"/>
                <a:cs typeface="Arial"/>
              </a:rPr>
              <a:t>que en la práctica no </a:t>
            </a:r>
            <a:r>
              <a:rPr sz="2800" dirty="0">
                <a:solidFill>
                  <a:schemeClr val="tx1"/>
                </a:solidFill>
                <a:latin typeface="Arial"/>
                <a:cs typeface="Arial"/>
              </a:rPr>
              <a:t>se </a:t>
            </a:r>
            <a:r>
              <a:rPr sz="2800" spc="5" dirty="0">
                <a:solidFill>
                  <a:schemeClr val="tx1"/>
                </a:solidFill>
                <a:latin typeface="Arial"/>
                <a:cs typeface="Arial"/>
              </a:rPr>
              <a:t> </a:t>
            </a:r>
            <a:r>
              <a:rPr sz="2800" spc="-5" dirty="0">
                <a:solidFill>
                  <a:schemeClr val="tx1"/>
                </a:solidFill>
                <a:latin typeface="Arial"/>
                <a:cs typeface="Arial"/>
              </a:rPr>
              <a:t>produce), la </a:t>
            </a:r>
            <a:r>
              <a:rPr sz="2800" dirty="0">
                <a:solidFill>
                  <a:schemeClr val="tx1"/>
                </a:solidFill>
                <a:latin typeface="Arial"/>
                <a:cs typeface="Arial"/>
              </a:rPr>
              <a:t>corriente </a:t>
            </a:r>
            <a:r>
              <a:rPr sz="2800" spc="-5" dirty="0">
                <a:solidFill>
                  <a:schemeClr val="tx1"/>
                </a:solidFill>
                <a:latin typeface="Arial"/>
                <a:cs typeface="Arial"/>
              </a:rPr>
              <a:t>diferencial </a:t>
            </a:r>
            <a:r>
              <a:rPr sz="2800" dirty="0">
                <a:solidFill>
                  <a:schemeClr val="tx1"/>
                </a:solidFill>
                <a:latin typeface="Arial"/>
                <a:cs typeface="Arial"/>
              </a:rPr>
              <a:t>I</a:t>
            </a:r>
            <a:r>
              <a:rPr sz="2800" baseline="-23148" dirty="0">
                <a:solidFill>
                  <a:schemeClr val="tx1"/>
                </a:solidFill>
                <a:latin typeface="Arial"/>
                <a:cs typeface="Arial"/>
              </a:rPr>
              <a:t>d</a:t>
            </a:r>
            <a:r>
              <a:rPr sz="2800" spc="7" baseline="-23148" dirty="0">
                <a:solidFill>
                  <a:schemeClr val="tx1"/>
                </a:solidFill>
                <a:latin typeface="Arial"/>
                <a:cs typeface="Arial"/>
              </a:rPr>
              <a:t> </a:t>
            </a:r>
            <a:r>
              <a:rPr sz="2800" dirty="0">
                <a:solidFill>
                  <a:schemeClr val="tx1"/>
                </a:solidFill>
                <a:latin typeface="Arial"/>
                <a:cs typeface="Arial"/>
              </a:rPr>
              <a:t>se calcula tal como se muestra en </a:t>
            </a:r>
            <a:r>
              <a:rPr sz="2800" spc="-5" dirty="0">
                <a:solidFill>
                  <a:schemeClr val="tx1"/>
                </a:solidFill>
                <a:latin typeface="Arial"/>
                <a:cs typeface="Arial"/>
              </a:rPr>
              <a:t>la </a:t>
            </a:r>
            <a:r>
              <a:rPr sz="2800" dirty="0">
                <a:solidFill>
                  <a:schemeClr val="tx1"/>
                </a:solidFill>
                <a:latin typeface="Arial"/>
                <a:cs typeface="Arial"/>
              </a:rPr>
              <a:t> Figura</a:t>
            </a:r>
            <a:r>
              <a:rPr sz="2800" spc="-15" dirty="0">
                <a:solidFill>
                  <a:schemeClr val="tx1"/>
                </a:solidFill>
                <a:latin typeface="Arial"/>
                <a:cs typeface="Arial"/>
              </a:rPr>
              <a:t> </a:t>
            </a:r>
            <a:r>
              <a:rPr sz="2800" spc="-5" dirty="0">
                <a:solidFill>
                  <a:schemeClr val="tx1"/>
                </a:solidFill>
                <a:latin typeface="Arial"/>
                <a:cs typeface="Arial"/>
              </a:rPr>
              <a:t>anterior.</a:t>
            </a:r>
            <a:endParaRPr sz="2800" dirty="0">
              <a:solidFill>
                <a:schemeClr val="tx1"/>
              </a:solidFill>
              <a:latin typeface="Arial"/>
              <a:cs typeface="Arial"/>
            </a:endParaRPr>
          </a:p>
          <a:p>
            <a:pPr marL="457200" indent="-457200">
              <a:spcBef>
                <a:spcPts val="40"/>
              </a:spcBef>
              <a:buFont typeface="Wingdings" panose="05000000000000000000" pitchFamily="2" charset="2"/>
              <a:buChar char="§"/>
            </a:pPr>
            <a:endParaRPr sz="2800" dirty="0">
              <a:solidFill>
                <a:schemeClr val="tx1"/>
              </a:solidFill>
              <a:latin typeface="Arial"/>
              <a:cs typeface="Arial"/>
            </a:endParaRPr>
          </a:p>
          <a:p>
            <a:pPr marL="520700" marR="56515" indent="-457200" algn="just">
              <a:spcBef>
                <a:spcPts val="5"/>
              </a:spcBef>
              <a:buFont typeface="Wingdings" panose="05000000000000000000" pitchFamily="2" charset="2"/>
              <a:buChar char="§"/>
            </a:pPr>
            <a:r>
              <a:rPr sz="2800" dirty="0">
                <a:solidFill>
                  <a:schemeClr val="tx1"/>
                </a:solidFill>
                <a:latin typeface="Arial"/>
                <a:cs typeface="Arial"/>
              </a:rPr>
              <a:t>Ante </a:t>
            </a:r>
            <a:r>
              <a:rPr sz="2800" spc="-5" dirty="0">
                <a:solidFill>
                  <a:schemeClr val="tx1"/>
                </a:solidFill>
                <a:latin typeface="Arial"/>
                <a:cs typeface="Arial"/>
              </a:rPr>
              <a:t>esta </a:t>
            </a:r>
            <a:r>
              <a:rPr sz="2800" dirty="0">
                <a:solidFill>
                  <a:schemeClr val="tx1"/>
                </a:solidFill>
                <a:latin typeface="Arial"/>
                <a:cs typeface="Arial"/>
              </a:rPr>
              <a:t>situación </a:t>
            </a:r>
            <a:r>
              <a:rPr sz="2800" spc="-5" dirty="0">
                <a:solidFill>
                  <a:schemeClr val="tx1"/>
                </a:solidFill>
                <a:latin typeface="Arial"/>
                <a:cs typeface="Arial"/>
              </a:rPr>
              <a:t>que </a:t>
            </a:r>
            <a:r>
              <a:rPr sz="2800" dirty="0">
                <a:solidFill>
                  <a:schemeClr val="tx1"/>
                </a:solidFill>
                <a:latin typeface="Arial"/>
                <a:cs typeface="Arial"/>
              </a:rPr>
              <a:t>representa </a:t>
            </a:r>
            <a:r>
              <a:rPr sz="2800" spc="-5" dirty="0">
                <a:solidFill>
                  <a:schemeClr val="tx1"/>
                </a:solidFill>
                <a:latin typeface="Arial"/>
                <a:cs typeface="Arial"/>
              </a:rPr>
              <a:t>el caso extremo de saturación, el relé de </a:t>
            </a:r>
            <a:r>
              <a:rPr sz="2800" dirty="0">
                <a:solidFill>
                  <a:schemeClr val="tx1"/>
                </a:solidFill>
                <a:latin typeface="Arial"/>
                <a:cs typeface="Arial"/>
              </a:rPr>
              <a:t> sobrecorriente </a:t>
            </a:r>
            <a:r>
              <a:rPr sz="2800" spc="-5" dirty="0">
                <a:solidFill>
                  <a:schemeClr val="tx1"/>
                </a:solidFill>
                <a:latin typeface="Arial"/>
                <a:cs typeface="Arial"/>
              </a:rPr>
              <a:t>debería ajustarse </a:t>
            </a:r>
            <a:r>
              <a:rPr sz="2800" dirty="0">
                <a:solidFill>
                  <a:schemeClr val="tx1"/>
                </a:solidFill>
                <a:latin typeface="Arial"/>
                <a:cs typeface="Arial"/>
              </a:rPr>
              <a:t>a </a:t>
            </a:r>
            <a:r>
              <a:rPr sz="2800" spc="-5" dirty="0">
                <a:solidFill>
                  <a:schemeClr val="tx1"/>
                </a:solidFill>
                <a:latin typeface="Arial"/>
                <a:cs typeface="Arial"/>
              </a:rPr>
              <a:t>un </a:t>
            </a:r>
            <a:r>
              <a:rPr sz="2800" dirty="0">
                <a:solidFill>
                  <a:schemeClr val="tx1"/>
                </a:solidFill>
                <a:latin typeface="Arial"/>
                <a:cs typeface="Arial"/>
              </a:rPr>
              <a:t>valor </a:t>
            </a:r>
            <a:r>
              <a:rPr sz="2800" spc="-5" dirty="0">
                <a:solidFill>
                  <a:schemeClr val="tx1"/>
                </a:solidFill>
                <a:latin typeface="Arial"/>
                <a:cs typeface="Arial"/>
              </a:rPr>
              <a:t>de </a:t>
            </a:r>
            <a:r>
              <a:rPr sz="2800" dirty="0">
                <a:solidFill>
                  <a:schemeClr val="tx1"/>
                </a:solidFill>
                <a:latin typeface="Arial"/>
                <a:cs typeface="Arial"/>
              </a:rPr>
              <a:t>corriente superior </a:t>
            </a:r>
            <a:r>
              <a:rPr sz="2800" spc="-5" dirty="0">
                <a:solidFill>
                  <a:schemeClr val="tx1"/>
                </a:solidFill>
                <a:latin typeface="Arial"/>
                <a:cs typeface="Arial"/>
              </a:rPr>
              <a:t>al originado </a:t>
            </a:r>
            <a:r>
              <a:rPr sz="2800" dirty="0">
                <a:solidFill>
                  <a:schemeClr val="tx1"/>
                </a:solidFill>
                <a:latin typeface="Arial"/>
                <a:cs typeface="Arial"/>
              </a:rPr>
              <a:t> </a:t>
            </a:r>
            <a:r>
              <a:rPr sz="2800" spc="-5" dirty="0">
                <a:solidFill>
                  <a:schemeClr val="tx1"/>
                </a:solidFill>
                <a:latin typeface="Arial"/>
                <a:cs typeface="Arial"/>
              </a:rPr>
              <a:t>por la </a:t>
            </a:r>
            <a:r>
              <a:rPr sz="2800" dirty="0">
                <a:solidFill>
                  <a:schemeClr val="tx1"/>
                </a:solidFill>
                <a:latin typeface="Arial"/>
                <a:cs typeface="Arial"/>
              </a:rPr>
              <a:t>saturación con </a:t>
            </a:r>
            <a:r>
              <a:rPr sz="2800" spc="-5" dirty="0">
                <a:solidFill>
                  <a:schemeClr val="tx1"/>
                </a:solidFill>
                <a:latin typeface="Arial"/>
                <a:cs typeface="Arial"/>
              </a:rPr>
              <a:t>la </a:t>
            </a:r>
            <a:r>
              <a:rPr sz="2800" dirty="0">
                <a:solidFill>
                  <a:schemeClr val="tx1"/>
                </a:solidFill>
                <a:latin typeface="Arial"/>
                <a:cs typeface="Arial"/>
              </a:rPr>
              <a:t>finalidad </a:t>
            </a:r>
            <a:r>
              <a:rPr sz="2800" spc="-5" dirty="0">
                <a:solidFill>
                  <a:schemeClr val="tx1"/>
                </a:solidFill>
                <a:latin typeface="Arial"/>
                <a:cs typeface="Arial"/>
              </a:rPr>
              <a:t>de evitar </a:t>
            </a:r>
            <a:r>
              <a:rPr sz="2800" dirty="0">
                <a:solidFill>
                  <a:schemeClr val="tx1"/>
                </a:solidFill>
                <a:latin typeface="Arial"/>
                <a:cs typeface="Arial"/>
              </a:rPr>
              <a:t>su </a:t>
            </a:r>
            <a:r>
              <a:rPr sz="2800" spc="-5" dirty="0">
                <a:solidFill>
                  <a:schemeClr val="tx1"/>
                </a:solidFill>
                <a:latin typeface="Arial"/>
                <a:cs typeface="Arial"/>
              </a:rPr>
              <a:t>operación para la </a:t>
            </a:r>
            <a:r>
              <a:rPr sz="2800" dirty="0">
                <a:solidFill>
                  <a:schemeClr val="tx1"/>
                </a:solidFill>
                <a:latin typeface="Arial"/>
                <a:cs typeface="Arial"/>
              </a:rPr>
              <a:t>falla </a:t>
            </a:r>
            <a:r>
              <a:rPr sz="2800" spc="-5" dirty="0">
                <a:solidFill>
                  <a:schemeClr val="tx1"/>
                </a:solidFill>
                <a:latin typeface="Arial"/>
                <a:cs typeface="Arial"/>
              </a:rPr>
              <a:t>externa. </a:t>
            </a:r>
            <a:r>
              <a:rPr sz="2800" dirty="0">
                <a:solidFill>
                  <a:schemeClr val="tx1"/>
                </a:solidFill>
                <a:latin typeface="Arial"/>
                <a:cs typeface="Arial"/>
              </a:rPr>
              <a:t> Sin </a:t>
            </a:r>
            <a:r>
              <a:rPr sz="2800" spc="-5" dirty="0">
                <a:solidFill>
                  <a:schemeClr val="tx1"/>
                </a:solidFill>
                <a:latin typeface="Arial"/>
                <a:cs typeface="Arial"/>
              </a:rPr>
              <a:t>embargo, esta </a:t>
            </a:r>
            <a:r>
              <a:rPr sz="2800" dirty="0">
                <a:solidFill>
                  <a:schemeClr val="tx1"/>
                </a:solidFill>
                <a:latin typeface="Arial"/>
                <a:cs typeface="Arial"/>
              </a:rPr>
              <a:t>situación </a:t>
            </a:r>
            <a:r>
              <a:rPr sz="2800" spc="-5" dirty="0">
                <a:solidFill>
                  <a:schemeClr val="tx1"/>
                </a:solidFill>
                <a:latin typeface="Arial"/>
                <a:cs typeface="Arial"/>
              </a:rPr>
              <a:t>podría obligar que el ajuste de </a:t>
            </a:r>
            <a:r>
              <a:rPr sz="2800" dirty="0">
                <a:solidFill>
                  <a:schemeClr val="tx1"/>
                </a:solidFill>
                <a:latin typeface="Arial"/>
                <a:cs typeface="Arial"/>
              </a:rPr>
              <a:t>corriente sea tal </a:t>
            </a:r>
            <a:r>
              <a:rPr sz="2800" spc="5" dirty="0">
                <a:solidFill>
                  <a:schemeClr val="tx1"/>
                </a:solidFill>
                <a:latin typeface="Arial"/>
                <a:cs typeface="Arial"/>
              </a:rPr>
              <a:t> </a:t>
            </a:r>
            <a:r>
              <a:rPr sz="2800" spc="-5" dirty="0">
                <a:solidFill>
                  <a:schemeClr val="tx1"/>
                </a:solidFill>
                <a:latin typeface="Arial"/>
                <a:cs typeface="Arial"/>
              </a:rPr>
              <a:t>que</a:t>
            </a:r>
            <a:r>
              <a:rPr sz="2800" spc="-10" dirty="0">
                <a:solidFill>
                  <a:schemeClr val="tx1"/>
                </a:solidFill>
                <a:latin typeface="Arial"/>
                <a:cs typeface="Arial"/>
              </a:rPr>
              <a:t> </a:t>
            </a:r>
            <a:r>
              <a:rPr sz="2800" spc="-5" dirty="0">
                <a:solidFill>
                  <a:schemeClr val="tx1"/>
                </a:solidFill>
                <a:latin typeface="Arial"/>
                <a:cs typeface="Arial"/>
              </a:rPr>
              <a:t>el </a:t>
            </a:r>
            <a:r>
              <a:rPr sz="2800" dirty="0">
                <a:solidFill>
                  <a:schemeClr val="tx1"/>
                </a:solidFill>
                <a:latin typeface="Arial"/>
                <a:cs typeface="Arial"/>
              </a:rPr>
              <a:t>relé</a:t>
            </a:r>
            <a:r>
              <a:rPr sz="2800" spc="-10" dirty="0">
                <a:solidFill>
                  <a:schemeClr val="tx1"/>
                </a:solidFill>
                <a:latin typeface="Arial"/>
                <a:cs typeface="Arial"/>
              </a:rPr>
              <a:t> </a:t>
            </a:r>
            <a:r>
              <a:rPr sz="2800" spc="-5" dirty="0">
                <a:solidFill>
                  <a:schemeClr val="tx1"/>
                </a:solidFill>
                <a:latin typeface="Arial"/>
                <a:cs typeface="Arial"/>
              </a:rPr>
              <a:t>no pueda detectar</a:t>
            </a:r>
            <a:r>
              <a:rPr sz="2800" spc="-10" dirty="0">
                <a:solidFill>
                  <a:schemeClr val="tx1"/>
                </a:solidFill>
                <a:latin typeface="Arial"/>
                <a:cs typeface="Arial"/>
              </a:rPr>
              <a:t> </a:t>
            </a:r>
            <a:r>
              <a:rPr sz="2800" spc="-5" dirty="0">
                <a:solidFill>
                  <a:schemeClr val="tx1"/>
                </a:solidFill>
                <a:latin typeface="Arial"/>
                <a:cs typeface="Arial"/>
              </a:rPr>
              <a:t>las </a:t>
            </a:r>
            <a:r>
              <a:rPr sz="2800" dirty="0">
                <a:solidFill>
                  <a:schemeClr val="tx1"/>
                </a:solidFill>
                <a:latin typeface="Arial"/>
                <a:cs typeface="Arial"/>
              </a:rPr>
              <a:t>corrientes</a:t>
            </a:r>
            <a:r>
              <a:rPr sz="2800" spc="-5" dirty="0">
                <a:solidFill>
                  <a:schemeClr val="tx1"/>
                </a:solidFill>
                <a:latin typeface="Arial"/>
                <a:cs typeface="Arial"/>
              </a:rPr>
              <a:t> de</a:t>
            </a:r>
            <a:r>
              <a:rPr sz="2800" spc="-10" dirty="0">
                <a:solidFill>
                  <a:schemeClr val="tx1"/>
                </a:solidFill>
                <a:latin typeface="Arial"/>
                <a:cs typeface="Arial"/>
              </a:rPr>
              <a:t> </a:t>
            </a:r>
            <a:r>
              <a:rPr sz="2800" spc="-5" dirty="0">
                <a:solidFill>
                  <a:schemeClr val="tx1"/>
                </a:solidFill>
                <a:latin typeface="Arial"/>
                <a:cs typeface="Arial"/>
              </a:rPr>
              <a:t>las </a:t>
            </a:r>
            <a:r>
              <a:rPr sz="2800" dirty="0">
                <a:solidFill>
                  <a:schemeClr val="tx1"/>
                </a:solidFill>
                <a:latin typeface="Arial"/>
                <a:cs typeface="Arial"/>
              </a:rPr>
              <a:t>fallas</a:t>
            </a:r>
            <a:r>
              <a:rPr sz="2800" spc="-5" dirty="0">
                <a:solidFill>
                  <a:schemeClr val="tx1"/>
                </a:solidFill>
                <a:latin typeface="Arial"/>
                <a:cs typeface="Arial"/>
              </a:rPr>
              <a:t> en</a:t>
            </a:r>
            <a:r>
              <a:rPr sz="2800" spc="-10" dirty="0">
                <a:solidFill>
                  <a:schemeClr val="tx1"/>
                </a:solidFill>
                <a:latin typeface="Arial"/>
                <a:cs typeface="Arial"/>
              </a:rPr>
              <a:t> </a:t>
            </a:r>
            <a:r>
              <a:rPr sz="2800" spc="-5" dirty="0">
                <a:solidFill>
                  <a:schemeClr val="tx1"/>
                </a:solidFill>
                <a:latin typeface="Arial"/>
                <a:cs typeface="Arial"/>
              </a:rPr>
              <a:t>la barra.</a:t>
            </a:r>
            <a:endParaRPr sz="2800" dirty="0">
              <a:solidFill>
                <a:schemeClr val="tx1"/>
              </a:solidFill>
              <a:latin typeface="Arial"/>
              <a:cs typeface="Arial"/>
            </a:endParaRPr>
          </a:p>
          <a:p>
            <a:pPr marL="457200" indent="-457200">
              <a:spcBef>
                <a:spcPts val="50"/>
              </a:spcBef>
              <a:buFont typeface="Wingdings" panose="05000000000000000000" pitchFamily="2" charset="2"/>
              <a:buChar char="§"/>
            </a:pPr>
            <a:endParaRPr sz="2800" dirty="0">
              <a:solidFill>
                <a:schemeClr val="tx1"/>
              </a:solidFill>
              <a:latin typeface="Arial"/>
              <a:cs typeface="Arial"/>
            </a:endParaRPr>
          </a:p>
          <a:p>
            <a:pPr marL="520700" marR="57150" indent="-457200" algn="just">
              <a:buFont typeface="Wingdings" panose="05000000000000000000" pitchFamily="2" charset="2"/>
              <a:buChar char="§"/>
            </a:pPr>
            <a:r>
              <a:rPr sz="2800" spc="-5" dirty="0">
                <a:solidFill>
                  <a:schemeClr val="tx1"/>
                </a:solidFill>
                <a:latin typeface="Arial"/>
                <a:cs typeface="Arial"/>
              </a:rPr>
              <a:t>Una </a:t>
            </a:r>
            <a:r>
              <a:rPr sz="2800" dirty="0">
                <a:solidFill>
                  <a:schemeClr val="tx1"/>
                </a:solidFill>
                <a:latin typeface="Arial"/>
                <a:cs typeface="Arial"/>
              </a:rPr>
              <a:t>forma </a:t>
            </a:r>
            <a:r>
              <a:rPr sz="2800" spc="-5" dirty="0">
                <a:solidFill>
                  <a:schemeClr val="tx1"/>
                </a:solidFill>
                <a:latin typeface="Arial"/>
                <a:cs typeface="Arial"/>
              </a:rPr>
              <a:t>de </a:t>
            </a:r>
            <a:r>
              <a:rPr sz="2800" dirty="0">
                <a:solidFill>
                  <a:schemeClr val="tx1"/>
                </a:solidFill>
                <a:latin typeface="Arial"/>
                <a:cs typeface="Arial"/>
              </a:rPr>
              <a:t>superar </a:t>
            </a:r>
            <a:r>
              <a:rPr sz="2800" spc="-5" dirty="0">
                <a:solidFill>
                  <a:schemeClr val="tx1"/>
                </a:solidFill>
                <a:latin typeface="Arial"/>
                <a:cs typeface="Arial"/>
              </a:rPr>
              <a:t>este problema podría </a:t>
            </a:r>
            <a:r>
              <a:rPr sz="2800" dirty="0">
                <a:solidFill>
                  <a:schemeClr val="tx1"/>
                </a:solidFill>
                <a:latin typeface="Arial"/>
                <a:cs typeface="Arial"/>
              </a:rPr>
              <a:t>ser temporizando </a:t>
            </a:r>
            <a:r>
              <a:rPr sz="2800" spc="-5" dirty="0">
                <a:solidFill>
                  <a:schemeClr val="tx1"/>
                </a:solidFill>
                <a:latin typeface="Arial"/>
                <a:cs typeface="Arial"/>
              </a:rPr>
              <a:t>el </a:t>
            </a:r>
            <a:r>
              <a:rPr sz="2800" dirty="0">
                <a:solidFill>
                  <a:schemeClr val="tx1"/>
                </a:solidFill>
                <a:latin typeface="Arial"/>
                <a:cs typeface="Arial"/>
              </a:rPr>
              <a:t>relé, sin </a:t>
            </a:r>
            <a:r>
              <a:rPr sz="2800" spc="5" dirty="0">
                <a:solidFill>
                  <a:schemeClr val="tx1"/>
                </a:solidFill>
                <a:latin typeface="Arial"/>
                <a:cs typeface="Arial"/>
              </a:rPr>
              <a:t> </a:t>
            </a:r>
            <a:r>
              <a:rPr sz="2800" spc="-5" dirty="0">
                <a:solidFill>
                  <a:schemeClr val="tx1"/>
                </a:solidFill>
                <a:latin typeface="Arial"/>
                <a:cs typeface="Arial"/>
              </a:rPr>
              <a:t>embargo, es difícil determinar exactamente este </a:t>
            </a:r>
            <a:r>
              <a:rPr sz="2800" dirty="0">
                <a:solidFill>
                  <a:schemeClr val="tx1"/>
                </a:solidFill>
                <a:latin typeface="Arial"/>
                <a:cs typeface="Arial"/>
              </a:rPr>
              <a:t>tiempo </a:t>
            </a:r>
            <a:r>
              <a:rPr sz="2800" spc="-5" dirty="0">
                <a:solidFill>
                  <a:schemeClr val="tx1"/>
                </a:solidFill>
                <a:latin typeface="Arial"/>
                <a:cs typeface="Arial"/>
              </a:rPr>
              <a:t>que permita prevenir </a:t>
            </a:r>
            <a:r>
              <a:rPr sz="2800" dirty="0">
                <a:solidFill>
                  <a:schemeClr val="tx1"/>
                </a:solidFill>
                <a:latin typeface="Arial"/>
                <a:cs typeface="Arial"/>
              </a:rPr>
              <a:t> </a:t>
            </a:r>
            <a:r>
              <a:rPr sz="2800" spc="-5" dirty="0">
                <a:solidFill>
                  <a:schemeClr val="tx1"/>
                </a:solidFill>
                <a:latin typeface="Arial"/>
                <a:cs typeface="Arial"/>
              </a:rPr>
              <a:t>su</a:t>
            </a:r>
            <a:r>
              <a:rPr sz="2800" spc="-10" dirty="0">
                <a:solidFill>
                  <a:schemeClr val="tx1"/>
                </a:solidFill>
                <a:latin typeface="Arial"/>
                <a:cs typeface="Arial"/>
              </a:rPr>
              <a:t> </a:t>
            </a:r>
            <a:r>
              <a:rPr sz="2800" spc="-5" dirty="0">
                <a:solidFill>
                  <a:schemeClr val="tx1"/>
                </a:solidFill>
                <a:latin typeface="Arial"/>
                <a:cs typeface="Arial"/>
              </a:rPr>
              <a:t>operación para </a:t>
            </a:r>
            <a:r>
              <a:rPr sz="2800" dirty="0">
                <a:solidFill>
                  <a:schemeClr val="tx1"/>
                </a:solidFill>
                <a:latin typeface="Arial"/>
                <a:cs typeface="Arial"/>
              </a:rPr>
              <a:t>fallas</a:t>
            </a:r>
            <a:r>
              <a:rPr sz="2800" spc="-5" dirty="0">
                <a:solidFill>
                  <a:schemeClr val="tx1"/>
                </a:solidFill>
                <a:latin typeface="Arial"/>
                <a:cs typeface="Arial"/>
              </a:rPr>
              <a:t> externas.</a:t>
            </a:r>
            <a:endParaRPr sz="2800" dirty="0">
              <a:solidFill>
                <a:schemeClr val="tx1"/>
              </a:solidFill>
              <a:latin typeface="Arial"/>
              <a:cs typeface="Arial"/>
            </a:endParaRPr>
          </a:p>
          <a:p>
            <a:pPr marL="457200" indent="-457200">
              <a:spcBef>
                <a:spcPts val="35"/>
              </a:spcBef>
              <a:buFont typeface="Wingdings" panose="05000000000000000000" pitchFamily="2" charset="2"/>
              <a:buChar char="§"/>
            </a:pPr>
            <a:endParaRPr sz="2800" dirty="0">
              <a:solidFill>
                <a:schemeClr val="tx1"/>
              </a:solidFill>
              <a:latin typeface="Arial"/>
              <a:cs typeface="Arial"/>
            </a:endParaRPr>
          </a:p>
          <a:p>
            <a:pPr marL="520700" marR="56515" indent="-457200" algn="just">
              <a:buFont typeface="Wingdings" panose="05000000000000000000" pitchFamily="2" charset="2"/>
              <a:buChar char="§"/>
            </a:pPr>
            <a:r>
              <a:rPr sz="2800" dirty="0">
                <a:solidFill>
                  <a:schemeClr val="tx1"/>
                </a:solidFill>
                <a:latin typeface="Arial"/>
                <a:cs typeface="Arial"/>
              </a:rPr>
              <a:t>Aún </a:t>
            </a:r>
            <a:r>
              <a:rPr sz="2800" spc="-5" dirty="0">
                <a:solidFill>
                  <a:schemeClr val="tx1"/>
                </a:solidFill>
                <a:latin typeface="Arial"/>
                <a:cs typeface="Arial"/>
              </a:rPr>
              <a:t>en el </a:t>
            </a:r>
            <a:r>
              <a:rPr sz="2800" dirty="0">
                <a:solidFill>
                  <a:schemeClr val="tx1"/>
                </a:solidFill>
                <a:latin typeface="Arial"/>
                <a:cs typeface="Arial"/>
              </a:rPr>
              <a:t>caso </a:t>
            </a:r>
            <a:r>
              <a:rPr sz="2800" spc="-5" dirty="0">
                <a:solidFill>
                  <a:schemeClr val="tx1"/>
                </a:solidFill>
                <a:latin typeface="Arial"/>
                <a:cs typeface="Arial"/>
              </a:rPr>
              <a:t>que pueda determinarse un </a:t>
            </a:r>
            <a:r>
              <a:rPr sz="2800" dirty="0">
                <a:solidFill>
                  <a:schemeClr val="tx1"/>
                </a:solidFill>
                <a:latin typeface="Arial"/>
                <a:cs typeface="Arial"/>
              </a:rPr>
              <a:t>tiempo </a:t>
            </a:r>
            <a:r>
              <a:rPr sz="2800" spc="-5" dirty="0">
                <a:solidFill>
                  <a:schemeClr val="tx1"/>
                </a:solidFill>
                <a:latin typeface="Arial"/>
                <a:cs typeface="Arial"/>
              </a:rPr>
              <a:t>óptimo para prevenir la </a:t>
            </a:r>
            <a:r>
              <a:rPr sz="2800" dirty="0">
                <a:solidFill>
                  <a:schemeClr val="tx1"/>
                </a:solidFill>
                <a:latin typeface="Arial"/>
                <a:cs typeface="Arial"/>
              </a:rPr>
              <a:t> </a:t>
            </a:r>
            <a:r>
              <a:rPr sz="2800" spc="-5" dirty="0">
                <a:solidFill>
                  <a:schemeClr val="tx1"/>
                </a:solidFill>
                <a:latin typeface="Arial"/>
                <a:cs typeface="Arial"/>
              </a:rPr>
              <a:t>operación</a:t>
            </a:r>
            <a:r>
              <a:rPr sz="2800" dirty="0">
                <a:solidFill>
                  <a:schemeClr val="tx1"/>
                </a:solidFill>
                <a:latin typeface="Arial"/>
                <a:cs typeface="Arial"/>
              </a:rPr>
              <a:t> </a:t>
            </a:r>
            <a:r>
              <a:rPr sz="2800" spc="-5" dirty="0">
                <a:solidFill>
                  <a:schemeClr val="tx1"/>
                </a:solidFill>
                <a:latin typeface="Arial"/>
                <a:cs typeface="Arial"/>
              </a:rPr>
              <a:t>del</a:t>
            </a:r>
            <a:r>
              <a:rPr sz="2800" dirty="0">
                <a:solidFill>
                  <a:schemeClr val="tx1"/>
                </a:solidFill>
                <a:latin typeface="Arial"/>
                <a:cs typeface="Arial"/>
              </a:rPr>
              <a:t> relé, siempre será</a:t>
            </a:r>
            <a:r>
              <a:rPr sz="2800" spc="5" dirty="0">
                <a:solidFill>
                  <a:schemeClr val="tx1"/>
                </a:solidFill>
                <a:latin typeface="Arial"/>
                <a:cs typeface="Arial"/>
              </a:rPr>
              <a:t> </a:t>
            </a:r>
            <a:r>
              <a:rPr sz="2800" spc="-5" dirty="0">
                <a:solidFill>
                  <a:schemeClr val="tx1"/>
                </a:solidFill>
                <a:latin typeface="Arial"/>
                <a:cs typeface="Arial"/>
              </a:rPr>
              <a:t>un</a:t>
            </a:r>
            <a:r>
              <a:rPr sz="2800" dirty="0">
                <a:solidFill>
                  <a:schemeClr val="tx1"/>
                </a:solidFill>
                <a:latin typeface="Arial"/>
                <a:cs typeface="Arial"/>
              </a:rPr>
              <a:t> tiempo </a:t>
            </a:r>
            <a:r>
              <a:rPr sz="2800" spc="-5" dirty="0">
                <a:solidFill>
                  <a:schemeClr val="tx1"/>
                </a:solidFill>
                <a:latin typeface="Arial"/>
                <a:cs typeface="Arial"/>
              </a:rPr>
              <a:t>largo</a:t>
            </a:r>
            <a:r>
              <a:rPr sz="2800" dirty="0">
                <a:solidFill>
                  <a:schemeClr val="tx1"/>
                </a:solidFill>
                <a:latin typeface="Arial"/>
                <a:cs typeface="Arial"/>
              </a:rPr>
              <a:t> visto </a:t>
            </a:r>
            <a:r>
              <a:rPr sz="2800" spc="-5" dirty="0">
                <a:solidFill>
                  <a:schemeClr val="tx1"/>
                </a:solidFill>
                <a:latin typeface="Arial"/>
                <a:cs typeface="Arial"/>
              </a:rPr>
              <a:t>desde</a:t>
            </a:r>
            <a:r>
              <a:rPr sz="2800" dirty="0">
                <a:solidFill>
                  <a:schemeClr val="tx1"/>
                </a:solidFill>
                <a:latin typeface="Arial"/>
                <a:cs typeface="Arial"/>
              </a:rPr>
              <a:t> </a:t>
            </a:r>
            <a:r>
              <a:rPr sz="2800" spc="-5" dirty="0">
                <a:solidFill>
                  <a:schemeClr val="tx1"/>
                </a:solidFill>
                <a:latin typeface="Arial"/>
                <a:cs typeface="Arial"/>
              </a:rPr>
              <a:t>el</a:t>
            </a:r>
            <a:r>
              <a:rPr sz="2800" spc="490" dirty="0">
                <a:solidFill>
                  <a:schemeClr val="tx1"/>
                </a:solidFill>
                <a:latin typeface="Arial"/>
                <a:cs typeface="Arial"/>
              </a:rPr>
              <a:t> </a:t>
            </a:r>
            <a:r>
              <a:rPr sz="2800" spc="-5" dirty="0">
                <a:solidFill>
                  <a:schemeClr val="tx1"/>
                </a:solidFill>
                <a:latin typeface="Arial"/>
                <a:cs typeface="Arial"/>
              </a:rPr>
              <a:t>punto</a:t>
            </a:r>
            <a:r>
              <a:rPr sz="2800" spc="490" dirty="0">
                <a:solidFill>
                  <a:schemeClr val="tx1"/>
                </a:solidFill>
                <a:latin typeface="Arial"/>
                <a:cs typeface="Arial"/>
              </a:rPr>
              <a:t> </a:t>
            </a:r>
            <a:r>
              <a:rPr sz="2800" spc="-5" dirty="0">
                <a:solidFill>
                  <a:schemeClr val="tx1"/>
                </a:solidFill>
                <a:latin typeface="Arial"/>
                <a:cs typeface="Arial"/>
              </a:rPr>
              <a:t>de </a:t>
            </a:r>
            <a:r>
              <a:rPr sz="2800" spc="-490" dirty="0">
                <a:solidFill>
                  <a:schemeClr val="tx1"/>
                </a:solidFill>
                <a:latin typeface="Arial"/>
                <a:cs typeface="Arial"/>
              </a:rPr>
              <a:t> </a:t>
            </a:r>
            <a:r>
              <a:rPr sz="2800" dirty="0">
                <a:solidFill>
                  <a:schemeClr val="tx1"/>
                </a:solidFill>
                <a:latin typeface="Arial"/>
                <a:cs typeface="Arial"/>
              </a:rPr>
              <a:t>vista</a:t>
            </a:r>
            <a:r>
              <a:rPr sz="2800" spc="5" dirty="0">
                <a:solidFill>
                  <a:schemeClr val="tx1"/>
                </a:solidFill>
                <a:latin typeface="Arial"/>
                <a:cs typeface="Arial"/>
              </a:rPr>
              <a:t> </a:t>
            </a:r>
            <a:r>
              <a:rPr sz="2800" spc="-5" dirty="0">
                <a:solidFill>
                  <a:schemeClr val="tx1"/>
                </a:solidFill>
                <a:latin typeface="Arial"/>
                <a:cs typeface="Arial"/>
              </a:rPr>
              <a:t>del</a:t>
            </a:r>
            <a:r>
              <a:rPr sz="2800" dirty="0">
                <a:solidFill>
                  <a:schemeClr val="tx1"/>
                </a:solidFill>
                <a:latin typeface="Arial"/>
                <a:cs typeface="Arial"/>
              </a:rPr>
              <a:t> sistema</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potencia,</a:t>
            </a:r>
            <a:r>
              <a:rPr sz="2800" dirty="0">
                <a:solidFill>
                  <a:schemeClr val="tx1"/>
                </a:solidFill>
                <a:latin typeface="Arial"/>
                <a:cs typeface="Arial"/>
              </a:rPr>
              <a:t> </a:t>
            </a:r>
            <a:r>
              <a:rPr sz="2800" spc="-5" dirty="0">
                <a:solidFill>
                  <a:schemeClr val="tx1"/>
                </a:solidFill>
                <a:latin typeface="Arial"/>
                <a:cs typeface="Arial"/>
              </a:rPr>
              <a:t>pudiendo</a:t>
            </a:r>
            <a:r>
              <a:rPr sz="2800" dirty="0">
                <a:solidFill>
                  <a:schemeClr val="tx1"/>
                </a:solidFill>
                <a:latin typeface="Arial"/>
                <a:cs typeface="Arial"/>
              </a:rPr>
              <a:t> crear</a:t>
            </a:r>
            <a:r>
              <a:rPr sz="2800" spc="5" dirty="0">
                <a:solidFill>
                  <a:schemeClr val="tx1"/>
                </a:solidFill>
                <a:latin typeface="Arial"/>
                <a:cs typeface="Arial"/>
              </a:rPr>
              <a:t> </a:t>
            </a:r>
            <a:r>
              <a:rPr sz="2800" spc="-5" dirty="0">
                <a:solidFill>
                  <a:schemeClr val="tx1"/>
                </a:solidFill>
                <a:latin typeface="Arial"/>
                <a:cs typeface="Arial"/>
              </a:rPr>
              <a:t>problemas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pérdida</a:t>
            </a:r>
            <a:r>
              <a:rPr sz="2800" dirty="0">
                <a:solidFill>
                  <a:schemeClr val="tx1"/>
                </a:solidFill>
                <a:latin typeface="Arial"/>
                <a:cs typeface="Arial"/>
              </a:rPr>
              <a:t> </a:t>
            </a:r>
            <a:r>
              <a:rPr sz="2800" spc="-5" dirty="0">
                <a:solidFill>
                  <a:schemeClr val="tx1"/>
                </a:solidFill>
                <a:latin typeface="Arial"/>
                <a:cs typeface="Arial"/>
              </a:rPr>
              <a:t>de </a:t>
            </a:r>
            <a:r>
              <a:rPr sz="2800" spc="-490" dirty="0">
                <a:solidFill>
                  <a:schemeClr val="tx1"/>
                </a:solidFill>
                <a:latin typeface="Arial"/>
                <a:cs typeface="Arial"/>
              </a:rPr>
              <a:t> </a:t>
            </a:r>
            <a:r>
              <a:rPr sz="2800" spc="-5" dirty="0">
                <a:solidFill>
                  <a:schemeClr val="tx1"/>
                </a:solidFill>
                <a:latin typeface="Arial"/>
                <a:cs typeface="Arial"/>
              </a:rPr>
              <a:t>estabilidad</a:t>
            </a:r>
            <a:r>
              <a:rPr sz="2800" spc="-10" dirty="0">
                <a:solidFill>
                  <a:schemeClr val="tx1"/>
                </a:solidFill>
                <a:latin typeface="Arial"/>
                <a:cs typeface="Arial"/>
              </a:rPr>
              <a:t> </a:t>
            </a:r>
            <a:r>
              <a:rPr sz="2800" spc="-5" dirty="0">
                <a:solidFill>
                  <a:schemeClr val="tx1"/>
                </a:solidFill>
                <a:latin typeface="Arial"/>
                <a:cs typeface="Arial"/>
              </a:rPr>
              <a:t>del mismo.</a:t>
            </a:r>
            <a:endParaRPr sz="2800" dirty="0">
              <a:solidFill>
                <a:schemeClr val="tx1"/>
              </a:solidFill>
              <a:latin typeface="Arial"/>
              <a:cs typeface="Arial"/>
            </a:endParaRPr>
          </a:p>
        </p:txBody>
      </p:sp>
      <p:sp>
        <p:nvSpPr>
          <p:cNvPr id="3" name="object 3"/>
          <p:cNvSpPr txBox="1">
            <a:spLocks noGrp="1"/>
          </p:cNvSpPr>
          <p:nvPr>
            <p:ph type="title"/>
          </p:nvPr>
        </p:nvSpPr>
        <p:spPr>
          <a:xfrm>
            <a:off x="3530600" y="990600"/>
            <a:ext cx="12954000"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RELE</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SOBRECORRIENTE</a:t>
            </a:r>
          </a:p>
        </p:txBody>
      </p:sp>
      <p:sp>
        <p:nvSpPr>
          <p:cNvPr id="4" name="Rectángulo 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11600" y="914400"/>
            <a:ext cx="11772137"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RELE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ALTA</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IMPEDANCIA</a:t>
            </a:r>
          </a:p>
        </p:txBody>
      </p:sp>
      <p:sp>
        <p:nvSpPr>
          <p:cNvPr id="3" name="object 3"/>
          <p:cNvSpPr txBox="1"/>
          <p:nvPr/>
        </p:nvSpPr>
        <p:spPr>
          <a:xfrm>
            <a:off x="787400" y="2590800"/>
            <a:ext cx="16535400" cy="6045245"/>
          </a:xfrm>
          <a:prstGeom prst="rect">
            <a:avLst/>
          </a:prstGeom>
        </p:spPr>
        <p:txBody>
          <a:bodyPr vert="horz" wrap="square" lIns="0" tIns="12700" rIns="0" bIns="0" rtlCol="0">
            <a:spAutoFit/>
          </a:bodyPr>
          <a:lstStyle/>
          <a:p>
            <a:pPr marL="533400" marR="67310" indent="-457200" algn="just">
              <a:spcBef>
                <a:spcPts val="100"/>
              </a:spcBef>
              <a:buFont typeface="Wingdings" panose="05000000000000000000" pitchFamily="2" charset="2"/>
              <a:buChar char="§"/>
            </a:pPr>
            <a:r>
              <a:rPr sz="2800" spc="-5" dirty="0">
                <a:solidFill>
                  <a:schemeClr val="tx1"/>
                </a:solidFill>
                <a:latin typeface="Arial"/>
                <a:cs typeface="Arial"/>
              </a:rPr>
              <a:t>El relé, que está conectado </a:t>
            </a:r>
            <a:r>
              <a:rPr sz="2800" dirty="0">
                <a:solidFill>
                  <a:schemeClr val="tx1"/>
                </a:solidFill>
                <a:latin typeface="Arial"/>
                <a:cs typeface="Arial"/>
              </a:rPr>
              <a:t>a </a:t>
            </a:r>
            <a:r>
              <a:rPr sz="2800" spc="-5" dirty="0">
                <a:solidFill>
                  <a:schemeClr val="tx1"/>
                </a:solidFill>
                <a:latin typeface="Arial"/>
                <a:cs typeface="Arial"/>
              </a:rPr>
              <a:t>los </a:t>
            </a:r>
            <a:r>
              <a:rPr sz="2800" dirty="0">
                <a:solidFill>
                  <a:schemeClr val="tx1"/>
                </a:solidFill>
                <a:latin typeface="Arial"/>
                <a:cs typeface="Arial"/>
              </a:rPr>
              <a:t>terminales </a:t>
            </a:r>
            <a:r>
              <a:rPr sz="2800" spc="-5" dirty="0">
                <a:solidFill>
                  <a:schemeClr val="tx1"/>
                </a:solidFill>
                <a:latin typeface="Arial"/>
                <a:cs typeface="Arial"/>
              </a:rPr>
              <a:t>secundarios del </a:t>
            </a:r>
            <a:r>
              <a:rPr sz="2800" dirty="0">
                <a:solidFill>
                  <a:schemeClr val="tx1"/>
                </a:solidFill>
                <a:latin typeface="Arial"/>
                <a:cs typeface="Arial"/>
              </a:rPr>
              <a:t>transformador </a:t>
            </a:r>
            <a:r>
              <a:rPr sz="2800" spc="-5" dirty="0">
                <a:solidFill>
                  <a:schemeClr val="tx1"/>
                </a:solidFill>
                <a:latin typeface="Arial"/>
                <a:cs typeface="Arial"/>
              </a:rPr>
              <a:t>de </a:t>
            </a:r>
            <a:r>
              <a:rPr sz="2800" dirty="0">
                <a:solidFill>
                  <a:schemeClr val="tx1"/>
                </a:solidFill>
                <a:latin typeface="Arial"/>
                <a:cs typeface="Arial"/>
              </a:rPr>
              <a:t> </a:t>
            </a:r>
            <a:r>
              <a:rPr sz="2800" spc="-5" dirty="0">
                <a:solidFill>
                  <a:schemeClr val="tx1"/>
                </a:solidFill>
                <a:latin typeface="Arial"/>
                <a:cs typeface="Arial"/>
              </a:rPr>
              <a:t>corriente, </a:t>
            </a:r>
            <a:r>
              <a:rPr sz="2800" dirty="0">
                <a:solidFill>
                  <a:schemeClr val="tx1"/>
                </a:solidFill>
                <a:latin typeface="Arial"/>
                <a:cs typeface="Arial"/>
              </a:rPr>
              <a:t>tiene </a:t>
            </a:r>
            <a:r>
              <a:rPr sz="2800" spc="-5" dirty="0">
                <a:solidFill>
                  <a:schemeClr val="tx1"/>
                </a:solidFill>
                <a:latin typeface="Arial"/>
                <a:cs typeface="Arial"/>
              </a:rPr>
              <a:t>una impedancia cuyo valor es mucho mayor que la resistencia </a:t>
            </a:r>
            <a:r>
              <a:rPr sz="2800" dirty="0">
                <a:solidFill>
                  <a:schemeClr val="tx1"/>
                </a:solidFill>
                <a:latin typeface="Arial"/>
                <a:cs typeface="Arial"/>
              </a:rPr>
              <a:t> total </a:t>
            </a:r>
            <a:r>
              <a:rPr sz="2800" spc="-5" dirty="0">
                <a:solidFill>
                  <a:schemeClr val="tx1"/>
                </a:solidFill>
                <a:latin typeface="Arial"/>
                <a:cs typeface="Arial"/>
              </a:rPr>
              <a:t>que </a:t>
            </a:r>
            <a:r>
              <a:rPr sz="2800" dirty="0">
                <a:solidFill>
                  <a:schemeClr val="tx1"/>
                </a:solidFill>
                <a:latin typeface="Arial"/>
                <a:cs typeface="Arial"/>
              </a:rPr>
              <a:t>consta </a:t>
            </a:r>
            <a:r>
              <a:rPr sz="2800" spc="-5" dirty="0">
                <a:solidFill>
                  <a:schemeClr val="tx1"/>
                </a:solidFill>
                <a:latin typeface="Arial"/>
                <a:cs typeface="Arial"/>
              </a:rPr>
              <a:t>de la </a:t>
            </a:r>
            <a:r>
              <a:rPr sz="2800" dirty="0">
                <a:solidFill>
                  <a:schemeClr val="tx1"/>
                </a:solidFill>
                <a:latin typeface="Arial"/>
                <a:cs typeface="Arial"/>
              </a:rPr>
              <a:t>resistencia </a:t>
            </a:r>
            <a:r>
              <a:rPr sz="2800" spc="-5" dirty="0">
                <a:solidFill>
                  <a:schemeClr val="tx1"/>
                </a:solidFill>
                <a:latin typeface="Arial"/>
                <a:cs typeface="Arial"/>
              </a:rPr>
              <a:t>del</a:t>
            </a:r>
            <a:r>
              <a:rPr sz="2800" dirty="0">
                <a:solidFill>
                  <a:schemeClr val="tx1"/>
                </a:solidFill>
                <a:latin typeface="Arial"/>
                <a:cs typeface="Arial"/>
              </a:rPr>
              <a:t> transformador </a:t>
            </a:r>
            <a:r>
              <a:rPr sz="2800" spc="-5" dirty="0">
                <a:solidFill>
                  <a:schemeClr val="tx1"/>
                </a:solidFill>
                <a:latin typeface="Arial"/>
                <a:cs typeface="Arial"/>
              </a:rPr>
              <a:t>de </a:t>
            </a:r>
            <a:r>
              <a:rPr sz="2800" dirty="0">
                <a:solidFill>
                  <a:schemeClr val="tx1"/>
                </a:solidFill>
                <a:latin typeface="Arial"/>
                <a:cs typeface="Arial"/>
              </a:rPr>
              <a:t>corriente y </a:t>
            </a:r>
            <a:r>
              <a:rPr sz="2800" spc="-5" dirty="0">
                <a:solidFill>
                  <a:schemeClr val="tx1"/>
                </a:solidFill>
                <a:latin typeface="Arial"/>
                <a:cs typeface="Arial"/>
              </a:rPr>
              <a:t>el </a:t>
            </a:r>
            <a:r>
              <a:rPr sz="2800" dirty="0">
                <a:solidFill>
                  <a:schemeClr val="tx1"/>
                </a:solidFill>
                <a:latin typeface="Arial"/>
                <a:cs typeface="Arial"/>
              </a:rPr>
              <a:t>cable </a:t>
            </a:r>
            <a:r>
              <a:rPr sz="2800" spc="-10" dirty="0">
                <a:solidFill>
                  <a:schemeClr val="tx1"/>
                </a:solidFill>
                <a:latin typeface="Arial"/>
                <a:cs typeface="Arial"/>
              </a:rPr>
              <a:t>que </a:t>
            </a:r>
            <a:r>
              <a:rPr sz="2800" spc="-5" dirty="0">
                <a:solidFill>
                  <a:schemeClr val="tx1"/>
                </a:solidFill>
                <a:latin typeface="Arial"/>
                <a:cs typeface="Arial"/>
              </a:rPr>
              <a:t> une</a:t>
            </a:r>
            <a:r>
              <a:rPr sz="2800" spc="-10" dirty="0">
                <a:solidFill>
                  <a:schemeClr val="tx1"/>
                </a:solidFill>
                <a:latin typeface="Arial"/>
                <a:cs typeface="Arial"/>
              </a:rPr>
              <a:t> </a:t>
            </a:r>
            <a:r>
              <a:rPr sz="2800" spc="-5" dirty="0">
                <a:solidFill>
                  <a:schemeClr val="tx1"/>
                </a:solidFill>
                <a:latin typeface="Arial"/>
                <a:cs typeface="Arial"/>
              </a:rPr>
              <a:t>el </a:t>
            </a:r>
            <a:r>
              <a:rPr sz="2800" dirty="0">
                <a:solidFill>
                  <a:schemeClr val="tx1"/>
                </a:solidFill>
                <a:latin typeface="Arial"/>
                <a:cs typeface="Arial"/>
              </a:rPr>
              <a:t>transformador</a:t>
            </a:r>
            <a:r>
              <a:rPr sz="2800" spc="-5" dirty="0">
                <a:solidFill>
                  <a:schemeClr val="tx1"/>
                </a:solidFill>
                <a:latin typeface="Arial"/>
                <a:cs typeface="Arial"/>
              </a:rPr>
              <a:t> de corriente</a:t>
            </a:r>
            <a:r>
              <a:rPr sz="2800" spc="-10" dirty="0">
                <a:solidFill>
                  <a:schemeClr val="tx1"/>
                </a:solidFill>
                <a:latin typeface="Arial"/>
                <a:cs typeface="Arial"/>
              </a:rPr>
              <a:t> </a:t>
            </a:r>
            <a:r>
              <a:rPr sz="2800" dirty="0">
                <a:solidFill>
                  <a:schemeClr val="tx1"/>
                </a:solidFill>
                <a:latin typeface="Arial"/>
                <a:cs typeface="Arial"/>
              </a:rPr>
              <a:t>y</a:t>
            </a:r>
            <a:r>
              <a:rPr sz="2800" spc="-5" dirty="0">
                <a:solidFill>
                  <a:schemeClr val="tx1"/>
                </a:solidFill>
                <a:latin typeface="Arial"/>
                <a:cs typeface="Arial"/>
              </a:rPr>
              <a:t> el relé.</a:t>
            </a:r>
            <a:endParaRPr sz="2800" dirty="0">
              <a:solidFill>
                <a:schemeClr val="tx1"/>
              </a:solidFill>
              <a:latin typeface="Arial"/>
              <a:cs typeface="Arial"/>
            </a:endParaRPr>
          </a:p>
          <a:p>
            <a:pPr marL="457200" indent="-457200">
              <a:spcBef>
                <a:spcPts val="40"/>
              </a:spcBef>
              <a:buFont typeface="Wingdings" panose="05000000000000000000" pitchFamily="2" charset="2"/>
              <a:buChar char="§"/>
            </a:pPr>
            <a:endParaRPr sz="2800" dirty="0">
              <a:solidFill>
                <a:schemeClr val="tx1"/>
              </a:solidFill>
              <a:latin typeface="Arial"/>
              <a:cs typeface="Arial"/>
            </a:endParaRPr>
          </a:p>
          <a:p>
            <a:pPr marL="533400" marR="68580" indent="-457200" algn="just">
              <a:spcBef>
                <a:spcPts val="5"/>
              </a:spcBef>
              <a:buFont typeface="Wingdings" panose="05000000000000000000" pitchFamily="2" charset="2"/>
              <a:buChar char="§"/>
            </a:pPr>
            <a:r>
              <a:rPr sz="2800" spc="-5" dirty="0">
                <a:solidFill>
                  <a:schemeClr val="tx1"/>
                </a:solidFill>
                <a:latin typeface="Arial"/>
                <a:cs typeface="Arial"/>
              </a:rPr>
              <a:t>La </a:t>
            </a:r>
            <a:r>
              <a:rPr sz="2800" dirty="0">
                <a:solidFill>
                  <a:schemeClr val="tx1"/>
                </a:solidFill>
                <a:latin typeface="Arial"/>
                <a:cs typeface="Arial"/>
              </a:rPr>
              <a:t>tensión </a:t>
            </a:r>
            <a:r>
              <a:rPr sz="2800" spc="-5" dirty="0">
                <a:solidFill>
                  <a:schemeClr val="tx1"/>
                </a:solidFill>
                <a:latin typeface="Arial"/>
                <a:cs typeface="Arial"/>
              </a:rPr>
              <a:t>que </a:t>
            </a:r>
            <a:r>
              <a:rPr sz="2800" dirty="0">
                <a:solidFill>
                  <a:schemeClr val="tx1"/>
                </a:solidFill>
                <a:latin typeface="Arial"/>
                <a:cs typeface="Arial"/>
              </a:rPr>
              <a:t>se </a:t>
            </a:r>
            <a:r>
              <a:rPr sz="2800" spc="-5" dirty="0">
                <a:solidFill>
                  <a:schemeClr val="tx1"/>
                </a:solidFill>
                <a:latin typeface="Arial"/>
                <a:cs typeface="Arial"/>
              </a:rPr>
              <a:t>produce entre los </a:t>
            </a:r>
            <a:r>
              <a:rPr sz="2800" dirty="0">
                <a:solidFill>
                  <a:schemeClr val="tx1"/>
                </a:solidFill>
                <a:latin typeface="Arial"/>
                <a:cs typeface="Arial"/>
              </a:rPr>
              <a:t>terminales </a:t>
            </a:r>
            <a:r>
              <a:rPr sz="2800" spc="-5" dirty="0">
                <a:solidFill>
                  <a:schemeClr val="tx1"/>
                </a:solidFill>
                <a:latin typeface="Arial"/>
                <a:cs typeface="Arial"/>
              </a:rPr>
              <a:t>del </a:t>
            </a:r>
            <a:r>
              <a:rPr sz="2800" dirty="0">
                <a:solidFill>
                  <a:schemeClr val="tx1"/>
                </a:solidFill>
                <a:latin typeface="Arial"/>
                <a:cs typeface="Arial"/>
              </a:rPr>
              <a:t>relé (V</a:t>
            </a:r>
            <a:r>
              <a:rPr sz="2800" baseline="-23148" dirty="0">
                <a:solidFill>
                  <a:schemeClr val="tx1"/>
                </a:solidFill>
                <a:latin typeface="Arial"/>
                <a:cs typeface="Arial"/>
              </a:rPr>
              <a:t>r</a:t>
            </a:r>
            <a:r>
              <a:rPr sz="2800" dirty="0">
                <a:solidFill>
                  <a:schemeClr val="tx1"/>
                </a:solidFill>
                <a:latin typeface="Arial"/>
                <a:cs typeface="Arial"/>
              </a:rPr>
              <a:t>), será </a:t>
            </a:r>
            <a:r>
              <a:rPr sz="2800" spc="-5" dirty="0">
                <a:solidFill>
                  <a:schemeClr val="tx1"/>
                </a:solidFill>
                <a:latin typeface="Arial"/>
                <a:cs typeface="Arial"/>
              </a:rPr>
              <a:t>igual </a:t>
            </a:r>
            <a:r>
              <a:rPr sz="2800" dirty="0">
                <a:solidFill>
                  <a:schemeClr val="tx1"/>
                </a:solidFill>
                <a:latin typeface="Arial"/>
                <a:cs typeface="Arial"/>
              </a:rPr>
              <a:t>a </a:t>
            </a:r>
            <a:r>
              <a:rPr sz="2800" spc="-5" dirty="0">
                <a:solidFill>
                  <a:schemeClr val="tx1"/>
                </a:solidFill>
                <a:latin typeface="Arial"/>
                <a:cs typeface="Arial"/>
              </a:rPr>
              <a:t>la </a:t>
            </a:r>
            <a:r>
              <a:rPr sz="2800" dirty="0">
                <a:solidFill>
                  <a:schemeClr val="tx1"/>
                </a:solidFill>
                <a:latin typeface="Arial"/>
                <a:cs typeface="Arial"/>
              </a:rPr>
              <a:t>caída </a:t>
            </a:r>
            <a:r>
              <a:rPr sz="2800" spc="5" dirty="0">
                <a:solidFill>
                  <a:schemeClr val="tx1"/>
                </a:solidFill>
                <a:latin typeface="Arial"/>
                <a:cs typeface="Arial"/>
              </a:rPr>
              <a:t> </a:t>
            </a:r>
            <a:r>
              <a:rPr sz="2800" spc="-5" dirty="0">
                <a:solidFill>
                  <a:schemeClr val="tx1"/>
                </a:solidFill>
                <a:latin typeface="Arial"/>
                <a:cs typeface="Arial"/>
              </a:rPr>
              <a:t>de </a:t>
            </a:r>
            <a:r>
              <a:rPr sz="2800" dirty="0">
                <a:solidFill>
                  <a:schemeClr val="tx1"/>
                </a:solidFill>
                <a:latin typeface="Arial"/>
                <a:cs typeface="Arial"/>
              </a:rPr>
              <a:t>tensión </a:t>
            </a:r>
            <a:r>
              <a:rPr sz="2800" spc="-5" dirty="0">
                <a:solidFill>
                  <a:schemeClr val="tx1"/>
                </a:solidFill>
                <a:latin typeface="Arial"/>
                <a:cs typeface="Arial"/>
              </a:rPr>
              <a:t>que es el </a:t>
            </a:r>
            <a:r>
              <a:rPr sz="2800" dirty="0">
                <a:solidFill>
                  <a:schemeClr val="tx1"/>
                </a:solidFill>
                <a:latin typeface="Arial"/>
                <a:cs typeface="Arial"/>
              </a:rPr>
              <a:t>resultado </a:t>
            </a:r>
            <a:r>
              <a:rPr sz="2800" spc="-5" dirty="0">
                <a:solidFill>
                  <a:schemeClr val="tx1"/>
                </a:solidFill>
                <a:latin typeface="Arial"/>
                <a:cs typeface="Arial"/>
              </a:rPr>
              <a:t>del producto de la </a:t>
            </a:r>
            <a:r>
              <a:rPr sz="2800" dirty="0">
                <a:solidFill>
                  <a:schemeClr val="tx1"/>
                </a:solidFill>
                <a:latin typeface="Arial"/>
                <a:cs typeface="Arial"/>
              </a:rPr>
              <a:t>resistencia total </a:t>
            </a:r>
            <a:r>
              <a:rPr sz="2800" spc="-5" dirty="0">
                <a:solidFill>
                  <a:schemeClr val="tx1"/>
                </a:solidFill>
                <a:latin typeface="Arial"/>
                <a:cs typeface="Arial"/>
              </a:rPr>
              <a:t>del </a:t>
            </a:r>
            <a:r>
              <a:rPr sz="2800" dirty="0">
                <a:solidFill>
                  <a:schemeClr val="tx1"/>
                </a:solidFill>
                <a:latin typeface="Arial"/>
                <a:cs typeface="Arial"/>
              </a:rPr>
              <a:t>secundario </a:t>
            </a:r>
            <a:r>
              <a:rPr sz="2800" spc="5" dirty="0">
                <a:solidFill>
                  <a:schemeClr val="tx1"/>
                </a:solidFill>
                <a:latin typeface="Arial"/>
                <a:cs typeface="Arial"/>
              </a:rPr>
              <a:t> </a:t>
            </a:r>
            <a:r>
              <a:rPr sz="2800" spc="-5" dirty="0">
                <a:solidFill>
                  <a:schemeClr val="tx1"/>
                </a:solidFill>
                <a:latin typeface="Arial"/>
                <a:cs typeface="Arial"/>
              </a:rPr>
              <a:t>del</a:t>
            </a:r>
            <a:r>
              <a:rPr sz="2800" spc="-10" dirty="0">
                <a:solidFill>
                  <a:schemeClr val="tx1"/>
                </a:solidFill>
                <a:latin typeface="Arial"/>
                <a:cs typeface="Arial"/>
              </a:rPr>
              <a:t> </a:t>
            </a:r>
            <a:r>
              <a:rPr sz="2800" dirty="0">
                <a:solidFill>
                  <a:schemeClr val="tx1"/>
                </a:solidFill>
                <a:latin typeface="Arial"/>
                <a:cs typeface="Arial"/>
              </a:rPr>
              <a:t>TC</a:t>
            </a:r>
            <a:r>
              <a:rPr sz="2800" spc="-5" dirty="0">
                <a:solidFill>
                  <a:schemeClr val="tx1"/>
                </a:solidFill>
                <a:latin typeface="Arial"/>
                <a:cs typeface="Arial"/>
              </a:rPr>
              <a:t> </a:t>
            </a:r>
            <a:r>
              <a:rPr sz="2800" dirty="0">
                <a:solidFill>
                  <a:schemeClr val="tx1"/>
                </a:solidFill>
                <a:latin typeface="Arial"/>
                <a:cs typeface="Arial"/>
              </a:rPr>
              <a:t>y</a:t>
            </a:r>
            <a:r>
              <a:rPr sz="2800" spc="-5" dirty="0">
                <a:solidFill>
                  <a:schemeClr val="tx1"/>
                </a:solidFill>
                <a:latin typeface="Arial"/>
                <a:cs typeface="Arial"/>
              </a:rPr>
              <a:t> la </a:t>
            </a:r>
            <a:r>
              <a:rPr sz="2800" dirty="0">
                <a:solidFill>
                  <a:schemeClr val="tx1"/>
                </a:solidFill>
                <a:latin typeface="Arial"/>
                <a:cs typeface="Arial"/>
              </a:rPr>
              <a:t>corriente</a:t>
            </a:r>
            <a:r>
              <a:rPr sz="2800" spc="-10" dirty="0">
                <a:solidFill>
                  <a:schemeClr val="tx1"/>
                </a:solidFill>
                <a:latin typeface="Arial"/>
                <a:cs typeface="Arial"/>
              </a:rPr>
              <a:t> </a:t>
            </a:r>
            <a:r>
              <a:rPr sz="2800" spc="-5" dirty="0">
                <a:solidFill>
                  <a:schemeClr val="tx1"/>
                </a:solidFill>
                <a:latin typeface="Arial"/>
                <a:cs typeface="Arial"/>
              </a:rPr>
              <a:t>de </a:t>
            </a:r>
            <a:r>
              <a:rPr sz="2800" dirty="0">
                <a:solidFill>
                  <a:schemeClr val="tx1"/>
                </a:solidFill>
                <a:latin typeface="Arial"/>
                <a:cs typeface="Arial"/>
              </a:rPr>
              <a:t>falla</a:t>
            </a:r>
            <a:r>
              <a:rPr sz="2800" spc="-5" dirty="0">
                <a:solidFill>
                  <a:schemeClr val="tx1"/>
                </a:solidFill>
                <a:latin typeface="Arial"/>
                <a:cs typeface="Arial"/>
              </a:rPr>
              <a:t> que </a:t>
            </a:r>
            <a:r>
              <a:rPr sz="2800" dirty="0">
                <a:solidFill>
                  <a:schemeClr val="tx1"/>
                </a:solidFill>
                <a:latin typeface="Arial"/>
                <a:cs typeface="Arial"/>
              </a:rPr>
              <a:t>circula</a:t>
            </a:r>
            <a:r>
              <a:rPr sz="2800" spc="-10" dirty="0">
                <a:solidFill>
                  <a:schemeClr val="tx1"/>
                </a:solidFill>
                <a:latin typeface="Arial"/>
                <a:cs typeface="Arial"/>
              </a:rPr>
              <a:t> </a:t>
            </a:r>
            <a:r>
              <a:rPr sz="2800" spc="-5" dirty="0">
                <a:solidFill>
                  <a:schemeClr val="tx1"/>
                </a:solidFill>
                <a:latin typeface="Arial"/>
                <a:cs typeface="Arial"/>
              </a:rPr>
              <a:t>por ella.</a:t>
            </a:r>
            <a:endParaRPr sz="2800" dirty="0">
              <a:solidFill>
                <a:schemeClr val="tx1"/>
              </a:solidFill>
              <a:latin typeface="Arial"/>
              <a:cs typeface="Arial"/>
            </a:endParaRPr>
          </a:p>
          <a:p>
            <a:pPr marL="457200" indent="-457200">
              <a:spcBef>
                <a:spcPts val="35"/>
              </a:spcBef>
              <a:buFont typeface="Wingdings" panose="05000000000000000000" pitchFamily="2" charset="2"/>
              <a:buChar char="§"/>
            </a:pPr>
            <a:endParaRPr sz="2800" dirty="0">
              <a:solidFill>
                <a:schemeClr val="tx1"/>
              </a:solidFill>
              <a:latin typeface="Arial"/>
              <a:cs typeface="Arial"/>
            </a:endParaRPr>
          </a:p>
          <a:p>
            <a:pPr marL="533400" marR="69215" indent="-457200" algn="just">
              <a:buFont typeface="Wingdings" panose="05000000000000000000" pitchFamily="2" charset="2"/>
              <a:buChar char="§"/>
            </a:pPr>
            <a:r>
              <a:rPr sz="2800" spc="-5" dirty="0">
                <a:solidFill>
                  <a:schemeClr val="tx1"/>
                </a:solidFill>
                <a:latin typeface="Arial"/>
                <a:cs typeface="Arial"/>
              </a:rPr>
              <a:t>Los cálculos de esta caída de </a:t>
            </a:r>
            <a:r>
              <a:rPr sz="2800" dirty="0">
                <a:solidFill>
                  <a:schemeClr val="tx1"/>
                </a:solidFill>
                <a:latin typeface="Arial"/>
                <a:cs typeface="Arial"/>
              </a:rPr>
              <a:t>tensión </a:t>
            </a:r>
            <a:r>
              <a:rPr sz="2800" spc="-5" dirty="0">
                <a:solidFill>
                  <a:schemeClr val="tx1"/>
                </a:solidFill>
                <a:latin typeface="Arial"/>
                <a:cs typeface="Arial"/>
              </a:rPr>
              <a:t>se efectuan para cada alimentador con la </a:t>
            </a:r>
            <a:r>
              <a:rPr sz="2800" dirty="0">
                <a:solidFill>
                  <a:schemeClr val="tx1"/>
                </a:solidFill>
                <a:latin typeface="Arial"/>
                <a:cs typeface="Arial"/>
              </a:rPr>
              <a:t> finalidad </a:t>
            </a:r>
            <a:r>
              <a:rPr sz="2800" spc="-5" dirty="0">
                <a:solidFill>
                  <a:schemeClr val="tx1"/>
                </a:solidFill>
                <a:latin typeface="Arial"/>
                <a:cs typeface="Arial"/>
              </a:rPr>
              <a:t>de determinar el </a:t>
            </a:r>
            <a:r>
              <a:rPr sz="2800" dirty="0">
                <a:solidFill>
                  <a:schemeClr val="tx1"/>
                </a:solidFill>
                <a:latin typeface="Arial"/>
                <a:cs typeface="Arial"/>
              </a:rPr>
              <a:t>máximo valor </a:t>
            </a:r>
            <a:r>
              <a:rPr sz="2800" spc="-5" dirty="0">
                <a:solidFill>
                  <a:schemeClr val="tx1"/>
                </a:solidFill>
                <a:latin typeface="Arial"/>
                <a:cs typeface="Arial"/>
              </a:rPr>
              <a:t>posible asumiendo </a:t>
            </a:r>
            <a:r>
              <a:rPr sz="2800" dirty="0">
                <a:solidFill>
                  <a:schemeClr val="tx1"/>
                </a:solidFill>
                <a:latin typeface="Arial"/>
                <a:cs typeface="Arial"/>
              </a:rPr>
              <a:t>siempre </a:t>
            </a:r>
            <a:r>
              <a:rPr sz="2800" spc="-5" dirty="0">
                <a:solidFill>
                  <a:schemeClr val="tx1"/>
                </a:solidFill>
                <a:latin typeface="Arial"/>
                <a:cs typeface="Arial"/>
              </a:rPr>
              <a:t>la </a:t>
            </a:r>
            <a:r>
              <a:rPr sz="2800" dirty="0">
                <a:solidFill>
                  <a:schemeClr val="tx1"/>
                </a:solidFill>
                <a:latin typeface="Arial"/>
                <a:cs typeface="Arial"/>
              </a:rPr>
              <a:t>saturación </a:t>
            </a:r>
            <a:r>
              <a:rPr sz="2800" spc="-490" dirty="0">
                <a:solidFill>
                  <a:schemeClr val="tx1"/>
                </a:solidFill>
                <a:latin typeface="Arial"/>
                <a:cs typeface="Arial"/>
              </a:rPr>
              <a:t> </a:t>
            </a:r>
            <a:r>
              <a:rPr sz="2800" spc="-5" dirty="0">
                <a:solidFill>
                  <a:schemeClr val="tx1"/>
                </a:solidFill>
                <a:latin typeface="Arial"/>
                <a:cs typeface="Arial"/>
              </a:rPr>
              <a:t>completa</a:t>
            </a:r>
            <a:r>
              <a:rPr sz="2800" spc="-10" dirty="0">
                <a:solidFill>
                  <a:schemeClr val="tx1"/>
                </a:solidFill>
                <a:latin typeface="Arial"/>
                <a:cs typeface="Arial"/>
              </a:rPr>
              <a:t> </a:t>
            </a:r>
            <a:r>
              <a:rPr sz="2800" spc="-5" dirty="0">
                <a:solidFill>
                  <a:schemeClr val="tx1"/>
                </a:solidFill>
                <a:latin typeface="Arial"/>
                <a:cs typeface="Arial"/>
              </a:rPr>
              <a:t>del </a:t>
            </a:r>
            <a:r>
              <a:rPr sz="2800" dirty="0">
                <a:solidFill>
                  <a:schemeClr val="tx1"/>
                </a:solidFill>
                <a:latin typeface="Arial"/>
                <a:cs typeface="Arial"/>
              </a:rPr>
              <a:t>transformador</a:t>
            </a:r>
            <a:r>
              <a:rPr sz="2800" spc="-5" dirty="0">
                <a:solidFill>
                  <a:schemeClr val="tx1"/>
                </a:solidFill>
                <a:latin typeface="Arial"/>
                <a:cs typeface="Arial"/>
              </a:rPr>
              <a:t> de</a:t>
            </a:r>
            <a:r>
              <a:rPr sz="2800" spc="-10" dirty="0">
                <a:solidFill>
                  <a:schemeClr val="tx1"/>
                </a:solidFill>
                <a:latin typeface="Arial"/>
                <a:cs typeface="Arial"/>
              </a:rPr>
              <a:t> </a:t>
            </a:r>
            <a:r>
              <a:rPr sz="2800" spc="-5" dirty="0">
                <a:solidFill>
                  <a:schemeClr val="tx1"/>
                </a:solidFill>
                <a:latin typeface="Arial"/>
                <a:cs typeface="Arial"/>
              </a:rPr>
              <a:t>corriente respectivo.</a:t>
            </a:r>
            <a:endParaRPr sz="2800" dirty="0">
              <a:solidFill>
                <a:schemeClr val="tx1"/>
              </a:solidFill>
              <a:latin typeface="Arial"/>
              <a:cs typeface="Arial"/>
            </a:endParaRPr>
          </a:p>
          <a:p>
            <a:pPr marL="457200" indent="-457200">
              <a:spcBef>
                <a:spcPts val="45"/>
              </a:spcBef>
              <a:buFont typeface="Wingdings" panose="05000000000000000000" pitchFamily="2" charset="2"/>
              <a:buChar char="§"/>
            </a:pPr>
            <a:endParaRPr sz="2800" dirty="0">
              <a:solidFill>
                <a:schemeClr val="tx1"/>
              </a:solidFill>
              <a:latin typeface="Arial"/>
              <a:cs typeface="Arial"/>
            </a:endParaRPr>
          </a:p>
          <a:p>
            <a:pPr marL="533400" marR="69850" indent="-457200" algn="just">
              <a:buFont typeface="Wingdings" panose="05000000000000000000" pitchFamily="2" charset="2"/>
              <a:buChar char="§"/>
            </a:pPr>
            <a:r>
              <a:rPr sz="2800" dirty="0">
                <a:solidFill>
                  <a:schemeClr val="tx1"/>
                </a:solidFill>
                <a:latin typeface="Arial"/>
                <a:cs typeface="Arial"/>
              </a:rPr>
              <a:t>En consecuencia, </a:t>
            </a:r>
            <a:r>
              <a:rPr sz="2800" spc="-5" dirty="0">
                <a:solidFill>
                  <a:schemeClr val="tx1"/>
                </a:solidFill>
                <a:latin typeface="Arial"/>
                <a:cs typeface="Arial"/>
              </a:rPr>
              <a:t>el ajuste de la </a:t>
            </a:r>
            <a:r>
              <a:rPr sz="2800" dirty="0">
                <a:solidFill>
                  <a:schemeClr val="tx1"/>
                </a:solidFill>
                <a:latin typeface="Arial"/>
                <a:cs typeface="Arial"/>
              </a:rPr>
              <a:t>tensión </a:t>
            </a:r>
            <a:r>
              <a:rPr sz="2800" spc="-5" dirty="0">
                <a:solidFill>
                  <a:schemeClr val="tx1"/>
                </a:solidFill>
                <a:latin typeface="Arial"/>
                <a:cs typeface="Arial"/>
              </a:rPr>
              <a:t>en el </a:t>
            </a:r>
            <a:r>
              <a:rPr sz="2800" dirty="0">
                <a:solidFill>
                  <a:schemeClr val="tx1"/>
                </a:solidFill>
                <a:latin typeface="Arial"/>
                <a:cs typeface="Arial"/>
              </a:rPr>
              <a:t>relé se </a:t>
            </a:r>
            <a:r>
              <a:rPr sz="2800" spc="-5" dirty="0">
                <a:solidFill>
                  <a:schemeClr val="tx1"/>
                </a:solidFill>
                <a:latin typeface="Arial"/>
                <a:cs typeface="Arial"/>
              </a:rPr>
              <a:t>lleva </a:t>
            </a:r>
            <a:r>
              <a:rPr sz="2800" dirty="0">
                <a:solidFill>
                  <a:schemeClr val="tx1"/>
                </a:solidFill>
                <a:latin typeface="Arial"/>
                <a:cs typeface="Arial"/>
              </a:rPr>
              <a:t>a cabo teniendo </a:t>
            </a:r>
            <a:r>
              <a:rPr sz="2800" spc="-5" dirty="0">
                <a:solidFill>
                  <a:schemeClr val="tx1"/>
                </a:solidFill>
                <a:latin typeface="Arial"/>
                <a:cs typeface="Arial"/>
              </a:rPr>
              <a:t>en </a:t>
            </a:r>
            <a:r>
              <a:rPr sz="2800" dirty="0">
                <a:solidFill>
                  <a:schemeClr val="tx1"/>
                </a:solidFill>
                <a:latin typeface="Arial"/>
                <a:cs typeface="Arial"/>
              </a:rPr>
              <a:t> </a:t>
            </a:r>
            <a:r>
              <a:rPr sz="2800" spc="-5" dirty="0">
                <a:solidFill>
                  <a:schemeClr val="tx1"/>
                </a:solidFill>
                <a:latin typeface="Arial"/>
                <a:cs typeface="Arial"/>
              </a:rPr>
              <a:t>cuenta</a:t>
            </a:r>
            <a:r>
              <a:rPr sz="2800" spc="484" dirty="0">
                <a:solidFill>
                  <a:schemeClr val="tx1"/>
                </a:solidFill>
                <a:latin typeface="Arial"/>
                <a:cs typeface="Arial"/>
              </a:rPr>
              <a:t> </a:t>
            </a:r>
            <a:r>
              <a:rPr sz="2800" spc="-5" dirty="0">
                <a:solidFill>
                  <a:schemeClr val="tx1"/>
                </a:solidFill>
                <a:latin typeface="Arial"/>
                <a:cs typeface="Arial"/>
              </a:rPr>
              <a:t>la</a:t>
            </a:r>
            <a:r>
              <a:rPr sz="2800" spc="-10" dirty="0">
                <a:solidFill>
                  <a:schemeClr val="tx1"/>
                </a:solidFill>
                <a:latin typeface="Arial"/>
                <a:cs typeface="Arial"/>
              </a:rPr>
              <a:t> </a:t>
            </a:r>
            <a:r>
              <a:rPr sz="2800" dirty="0">
                <a:solidFill>
                  <a:schemeClr val="tx1"/>
                </a:solidFill>
                <a:latin typeface="Arial"/>
                <a:cs typeface="Arial"/>
              </a:rPr>
              <a:t>tensión</a:t>
            </a:r>
            <a:r>
              <a:rPr sz="2800" spc="-5" dirty="0">
                <a:solidFill>
                  <a:schemeClr val="tx1"/>
                </a:solidFill>
                <a:latin typeface="Arial"/>
                <a:cs typeface="Arial"/>
              </a:rPr>
              <a:t> máxima encontrada</a:t>
            </a:r>
            <a:r>
              <a:rPr sz="2800" spc="-10" dirty="0">
                <a:solidFill>
                  <a:schemeClr val="tx1"/>
                </a:solidFill>
                <a:latin typeface="Arial"/>
                <a:cs typeface="Arial"/>
              </a:rPr>
              <a:t> </a:t>
            </a:r>
            <a:r>
              <a:rPr sz="2800" spc="-5" dirty="0">
                <a:solidFill>
                  <a:schemeClr val="tx1"/>
                </a:solidFill>
                <a:latin typeface="Arial"/>
                <a:cs typeface="Arial"/>
              </a:rPr>
              <a:t>más un adecuado</a:t>
            </a:r>
            <a:r>
              <a:rPr sz="2800" spc="-10" dirty="0">
                <a:solidFill>
                  <a:schemeClr val="tx1"/>
                </a:solidFill>
                <a:latin typeface="Arial"/>
                <a:cs typeface="Arial"/>
              </a:rPr>
              <a:t> </a:t>
            </a:r>
            <a:r>
              <a:rPr sz="2800" spc="-5" dirty="0">
                <a:solidFill>
                  <a:schemeClr val="tx1"/>
                </a:solidFill>
                <a:latin typeface="Arial"/>
                <a:cs typeface="Arial"/>
              </a:rPr>
              <a:t>margen.</a:t>
            </a:r>
            <a:endParaRPr sz="2800" dirty="0">
              <a:solidFill>
                <a:schemeClr val="tx1"/>
              </a:solidFill>
              <a:latin typeface="Arial"/>
              <a:cs typeface="Arial"/>
            </a:endParaRPr>
          </a:p>
        </p:txBody>
      </p:sp>
      <p:sp>
        <p:nvSpPr>
          <p:cNvPr id="4" name="Rectángulo 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4381500" y="1"/>
            <a:ext cx="115930" cy="114553"/>
          </a:xfrm>
          <a:prstGeom prst="rect">
            <a:avLst/>
          </a:prstGeom>
        </p:spPr>
      </p:pic>
      <p:sp>
        <p:nvSpPr>
          <p:cNvPr id="168" name="object 168"/>
          <p:cNvSpPr txBox="1"/>
          <p:nvPr/>
        </p:nvSpPr>
        <p:spPr>
          <a:xfrm>
            <a:off x="621712" y="1316281"/>
            <a:ext cx="16853487" cy="3890809"/>
          </a:xfrm>
          <a:prstGeom prst="rect">
            <a:avLst/>
          </a:prstGeom>
        </p:spPr>
        <p:txBody>
          <a:bodyPr vert="horz" wrap="square" lIns="0" tIns="12700" rIns="0" bIns="0" rtlCol="0">
            <a:spAutoFit/>
          </a:bodyPr>
          <a:lstStyle/>
          <a:p>
            <a:pPr marL="469900" marR="6350" indent="-457200" algn="just">
              <a:spcBef>
                <a:spcPts val="100"/>
              </a:spcBef>
              <a:buFont typeface="Wingdings" panose="05000000000000000000" pitchFamily="2" charset="2"/>
              <a:buChar char="§"/>
            </a:pPr>
            <a:r>
              <a:rPr sz="2800" spc="-5" dirty="0">
                <a:solidFill>
                  <a:schemeClr val="tx1"/>
                </a:solidFill>
                <a:latin typeface="Arial"/>
                <a:cs typeface="Arial"/>
              </a:rPr>
              <a:t>Para</a:t>
            </a:r>
            <a:r>
              <a:rPr sz="2800" dirty="0">
                <a:solidFill>
                  <a:schemeClr val="tx1"/>
                </a:solidFill>
                <a:latin typeface="Arial"/>
                <a:cs typeface="Arial"/>
              </a:rPr>
              <a:t> fallas</a:t>
            </a:r>
            <a:r>
              <a:rPr sz="2800" spc="5" dirty="0">
                <a:solidFill>
                  <a:schemeClr val="tx1"/>
                </a:solidFill>
                <a:latin typeface="Arial"/>
                <a:cs typeface="Arial"/>
              </a:rPr>
              <a:t> </a:t>
            </a:r>
            <a:r>
              <a:rPr sz="2800" spc="-5" dirty="0">
                <a:solidFill>
                  <a:schemeClr val="tx1"/>
                </a:solidFill>
                <a:latin typeface="Arial"/>
                <a:cs typeface="Arial"/>
              </a:rPr>
              <a:t>internas,</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desarrollarán</a:t>
            </a:r>
            <a:r>
              <a:rPr sz="2800" dirty="0">
                <a:solidFill>
                  <a:schemeClr val="tx1"/>
                </a:solidFill>
                <a:latin typeface="Arial"/>
                <a:cs typeface="Arial"/>
              </a:rPr>
              <a:t> </a:t>
            </a:r>
            <a:r>
              <a:rPr sz="2800" spc="-5" dirty="0">
                <a:solidFill>
                  <a:schemeClr val="tx1"/>
                </a:solidFill>
                <a:latin typeface="Arial"/>
                <a:cs typeface="Arial"/>
              </a:rPr>
              <a:t>magnitudes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tensión</a:t>
            </a:r>
            <a:r>
              <a:rPr sz="2800" spc="5" dirty="0">
                <a:solidFill>
                  <a:schemeClr val="tx1"/>
                </a:solidFill>
                <a:latin typeface="Arial"/>
                <a:cs typeface="Arial"/>
              </a:rPr>
              <a:t> </a:t>
            </a:r>
            <a:r>
              <a:rPr sz="2800" spc="-5" dirty="0">
                <a:solidFill>
                  <a:schemeClr val="tx1"/>
                </a:solidFill>
                <a:latin typeface="Arial"/>
                <a:cs typeface="Arial"/>
              </a:rPr>
              <a:t>extremadamente </a:t>
            </a:r>
            <a:r>
              <a:rPr sz="2800" dirty="0">
                <a:solidFill>
                  <a:schemeClr val="tx1"/>
                </a:solidFill>
                <a:latin typeface="Arial"/>
                <a:cs typeface="Arial"/>
              </a:rPr>
              <a:t> </a:t>
            </a:r>
            <a:r>
              <a:rPr sz="2800" spc="-5" dirty="0">
                <a:solidFill>
                  <a:schemeClr val="tx1"/>
                </a:solidFill>
                <a:latin typeface="Arial"/>
                <a:cs typeface="Arial"/>
              </a:rPr>
              <a:t>grandes en los </a:t>
            </a:r>
            <a:r>
              <a:rPr sz="2800" dirty="0">
                <a:solidFill>
                  <a:schemeClr val="tx1"/>
                </a:solidFill>
                <a:latin typeface="Arial"/>
                <a:cs typeface="Arial"/>
              </a:rPr>
              <a:t>terminales </a:t>
            </a:r>
            <a:r>
              <a:rPr sz="2800" spc="-5" dirty="0">
                <a:solidFill>
                  <a:schemeClr val="tx1"/>
                </a:solidFill>
                <a:latin typeface="Arial"/>
                <a:cs typeface="Arial"/>
              </a:rPr>
              <a:t>del </a:t>
            </a:r>
            <a:r>
              <a:rPr sz="2800" dirty="0">
                <a:solidFill>
                  <a:schemeClr val="tx1"/>
                </a:solidFill>
                <a:latin typeface="Arial"/>
                <a:cs typeface="Arial"/>
              </a:rPr>
              <a:t>relé </a:t>
            </a:r>
            <a:r>
              <a:rPr sz="2800" spc="-5" dirty="0">
                <a:solidFill>
                  <a:schemeClr val="tx1"/>
                </a:solidFill>
                <a:latin typeface="Arial"/>
                <a:cs typeface="Arial"/>
              </a:rPr>
              <a:t>debido </a:t>
            </a:r>
            <a:r>
              <a:rPr sz="2800" dirty="0">
                <a:solidFill>
                  <a:schemeClr val="tx1"/>
                </a:solidFill>
                <a:latin typeface="Arial"/>
                <a:cs typeface="Arial"/>
              </a:rPr>
              <a:t>a </a:t>
            </a:r>
            <a:r>
              <a:rPr sz="2800" spc="-5" dirty="0">
                <a:solidFill>
                  <a:schemeClr val="tx1"/>
                </a:solidFill>
                <a:latin typeface="Arial"/>
                <a:cs typeface="Arial"/>
              </a:rPr>
              <a:t>la alta impedancia </a:t>
            </a:r>
            <a:r>
              <a:rPr sz="2800" dirty="0">
                <a:solidFill>
                  <a:schemeClr val="tx1"/>
                </a:solidFill>
                <a:latin typeface="Arial"/>
                <a:cs typeface="Arial"/>
              </a:rPr>
              <a:t>. Esta situación </a:t>
            </a:r>
            <a:r>
              <a:rPr sz="2800" spc="5" dirty="0">
                <a:solidFill>
                  <a:schemeClr val="tx1"/>
                </a:solidFill>
                <a:latin typeface="Arial"/>
                <a:cs typeface="Arial"/>
              </a:rPr>
              <a:t> </a:t>
            </a:r>
            <a:r>
              <a:rPr sz="2800" spc="-5" dirty="0">
                <a:solidFill>
                  <a:schemeClr val="tx1"/>
                </a:solidFill>
                <a:latin typeface="Arial"/>
                <a:cs typeface="Arial"/>
              </a:rPr>
              <a:t>puede causar daños </a:t>
            </a:r>
            <a:r>
              <a:rPr sz="2800" dirty="0">
                <a:solidFill>
                  <a:schemeClr val="tx1"/>
                </a:solidFill>
                <a:latin typeface="Arial"/>
                <a:cs typeface="Arial"/>
              </a:rPr>
              <a:t>a </a:t>
            </a:r>
            <a:r>
              <a:rPr sz="2800" spc="-5" dirty="0">
                <a:solidFill>
                  <a:schemeClr val="tx1"/>
                </a:solidFill>
                <a:latin typeface="Arial"/>
                <a:cs typeface="Arial"/>
              </a:rPr>
              <a:t>los </a:t>
            </a:r>
            <a:r>
              <a:rPr sz="2800" dirty="0">
                <a:solidFill>
                  <a:schemeClr val="tx1"/>
                </a:solidFill>
                <a:latin typeface="Arial"/>
                <a:cs typeface="Arial"/>
              </a:rPr>
              <a:t>transformadores </a:t>
            </a:r>
            <a:r>
              <a:rPr sz="2800" spc="-5" dirty="0">
                <a:solidFill>
                  <a:schemeClr val="tx1"/>
                </a:solidFill>
                <a:latin typeface="Arial"/>
                <a:cs typeface="Arial"/>
              </a:rPr>
              <a:t>de corriente y/o relés si no se </a:t>
            </a:r>
            <a:r>
              <a:rPr sz="2800" dirty="0">
                <a:solidFill>
                  <a:schemeClr val="tx1"/>
                </a:solidFill>
                <a:latin typeface="Arial"/>
                <a:cs typeface="Arial"/>
              </a:rPr>
              <a:t>toman </a:t>
            </a:r>
            <a:r>
              <a:rPr sz="2800" spc="5" dirty="0">
                <a:solidFill>
                  <a:schemeClr val="tx1"/>
                </a:solidFill>
                <a:latin typeface="Arial"/>
                <a:cs typeface="Arial"/>
              </a:rPr>
              <a:t> </a:t>
            </a:r>
            <a:r>
              <a:rPr sz="2800" spc="-5" dirty="0">
                <a:solidFill>
                  <a:schemeClr val="tx1"/>
                </a:solidFill>
                <a:latin typeface="Arial"/>
                <a:cs typeface="Arial"/>
              </a:rPr>
              <a:t>precauciones</a:t>
            </a:r>
            <a:r>
              <a:rPr sz="2800" spc="-10" dirty="0">
                <a:solidFill>
                  <a:schemeClr val="tx1"/>
                </a:solidFill>
                <a:latin typeface="Arial"/>
                <a:cs typeface="Arial"/>
              </a:rPr>
              <a:t> </a:t>
            </a:r>
            <a:r>
              <a:rPr sz="2800" spc="-5" dirty="0">
                <a:solidFill>
                  <a:schemeClr val="tx1"/>
                </a:solidFill>
                <a:latin typeface="Arial"/>
                <a:cs typeface="Arial"/>
              </a:rPr>
              <a:t>para limitar la magnitud</a:t>
            </a:r>
            <a:r>
              <a:rPr sz="2800" spc="-10" dirty="0">
                <a:solidFill>
                  <a:schemeClr val="tx1"/>
                </a:solidFill>
                <a:latin typeface="Arial"/>
                <a:cs typeface="Arial"/>
              </a:rPr>
              <a:t> </a:t>
            </a:r>
            <a:r>
              <a:rPr sz="2800" spc="-5" dirty="0">
                <a:solidFill>
                  <a:schemeClr val="tx1"/>
                </a:solidFill>
                <a:latin typeface="Arial"/>
                <a:cs typeface="Arial"/>
              </a:rPr>
              <a:t>de la </a:t>
            </a:r>
            <a:r>
              <a:rPr sz="2800" dirty="0">
                <a:solidFill>
                  <a:schemeClr val="tx1"/>
                </a:solidFill>
                <a:latin typeface="Arial"/>
                <a:cs typeface="Arial"/>
              </a:rPr>
              <a:t>tensión</a:t>
            </a:r>
          </a:p>
          <a:p>
            <a:pPr marL="457200" indent="-457200">
              <a:spcBef>
                <a:spcPts val="40"/>
              </a:spcBef>
              <a:buFont typeface="Wingdings" panose="05000000000000000000" pitchFamily="2" charset="2"/>
              <a:buChar char="§"/>
            </a:pPr>
            <a:endParaRPr sz="2800" dirty="0">
              <a:solidFill>
                <a:schemeClr val="tx1"/>
              </a:solidFill>
              <a:latin typeface="Arial"/>
              <a:cs typeface="Arial"/>
            </a:endParaRPr>
          </a:p>
          <a:p>
            <a:pPr marL="469900" marR="5080" indent="-457200" algn="just">
              <a:spcBef>
                <a:spcPts val="5"/>
              </a:spcBef>
              <a:buFont typeface="Wingdings" panose="05000000000000000000" pitchFamily="2" charset="2"/>
              <a:buChar char="§"/>
            </a:pPr>
            <a:r>
              <a:rPr sz="2800" spc="-5" dirty="0">
                <a:solidFill>
                  <a:schemeClr val="tx1"/>
                </a:solidFill>
                <a:latin typeface="Arial"/>
                <a:cs typeface="Arial"/>
              </a:rPr>
              <a:t>La aplicación del </a:t>
            </a:r>
            <a:r>
              <a:rPr sz="2800" dirty="0">
                <a:solidFill>
                  <a:schemeClr val="tx1"/>
                </a:solidFill>
                <a:latin typeface="Arial"/>
                <a:cs typeface="Arial"/>
              </a:rPr>
              <a:t>relé </a:t>
            </a:r>
            <a:r>
              <a:rPr sz="2800" spc="-5" dirty="0">
                <a:solidFill>
                  <a:schemeClr val="tx1"/>
                </a:solidFill>
                <a:latin typeface="Arial"/>
                <a:cs typeface="Arial"/>
              </a:rPr>
              <a:t>diferencial de alta impedancia se basa en que todos los </a:t>
            </a:r>
            <a:r>
              <a:rPr sz="2800" dirty="0">
                <a:solidFill>
                  <a:schemeClr val="tx1"/>
                </a:solidFill>
                <a:latin typeface="Arial"/>
                <a:cs typeface="Arial"/>
              </a:rPr>
              <a:t> transformadores</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tengan</a:t>
            </a:r>
            <a:r>
              <a:rPr sz="2800" spc="5"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misma</a:t>
            </a:r>
            <a:r>
              <a:rPr sz="2800" dirty="0">
                <a:solidFill>
                  <a:schemeClr val="tx1"/>
                </a:solidFill>
                <a:latin typeface="Arial"/>
                <a:cs typeface="Arial"/>
              </a:rPr>
              <a:t> </a:t>
            </a:r>
            <a:r>
              <a:rPr sz="2800" spc="-5" dirty="0">
                <a:solidFill>
                  <a:schemeClr val="tx1"/>
                </a:solidFill>
                <a:latin typeface="Arial"/>
                <a:cs typeface="Arial"/>
              </a:rPr>
              <a:t>relación</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transformación.</a:t>
            </a:r>
            <a:r>
              <a:rPr sz="2800" spc="5" dirty="0">
                <a:solidFill>
                  <a:schemeClr val="tx1"/>
                </a:solidFill>
                <a:latin typeface="Arial"/>
                <a:cs typeface="Arial"/>
              </a:rPr>
              <a:t> </a:t>
            </a:r>
            <a:r>
              <a:rPr sz="2800" spc="-5" dirty="0">
                <a:solidFill>
                  <a:schemeClr val="tx1"/>
                </a:solidFill>
                <a:latin typeface="Arial"/>
                <a:cs typeface="Arial"/>
              </a:rPr>
              <a:t>En </a:t>
            </a:r>
            <a:r>
              <a:rPr sz="2800" spc="-490" dirty="0">
                <a:solidFill>
                  <a:schemeClr val="tx1"/>
                </a:solidFill>
                <a:latin typeface="Arial"/>
                <a:cs typeface="Arial"/>
              </a:rPr>
              <a:t> </a:t>
            </a:r>
            <a:r>
              <a:rPr sz="2800" spc="-5" dirty="0">
                <a:solidFill>
                  <a:schemeClr val="tx1"/>
                </a:solidFill>
                <a:latin typeface="Arial"/>
                <a:cs typeface="Arial"/>
              </a:rPr>
              <a:t>algunas</a:t>
            </a:r>
            <a:r>
              <a:rPr sz="2800" dirty="0">
                <a:solidFill>
                  <a:schemeClr val="tx1"/>
                </a:solidFill>
                <a:latin typeface="Arial"/>
                <a:cs typeface="Arial"/>
              </a:rPr>
              <a:t> </a:t>
            </a:r>
            <a:r>
              <a:rPr sz="2800" spc="-5" dirty="0">
                <a:solidFill>
                  <a:schemeClr val="tx1"/>
                </a:solidFill>
                <a:latin typeface="Arial"/>
                <a:cs typeface="Arial"/>
              </a:rPr>
              <a:t>instalaciones</a:t>
            </a:r>
            <a:r>
              <a:rPr sz="2800" dirty="0">
                <a:solidFill>
                  <a:schemeClr val="tx1"/>
                </a:solidFill>
                <a:latin typeface="Arial"/>
                <a:cs typeface="Arial"/>
              </a:rPr>
              <a:t> </a:t>
            </a:r>
            <a:r>
              <a:rPr sz="2800" spc="-5" dirty="0">
                <a:solidFill>
                  <a:schemeClr val="tx1"/>
                </a:solidFill>
                <a:latin typeface="Arial"/>
                <a:cs typeface="Arial"/>
              </a:rPr>
              <a:t>puede</a:t>
            </a:r>
            <a:r>
              <a:rPr sz="2800" dirty="0">
                <a:solidFill>
                  <a:schemeClr val="tx1"/>
                </a:solidFill>
                <a:latin typeface="Arial"/>
                <a:cs typeface="Arial"/>
              </a:rPr>
              <a:t> </a:t>
            </a:r>
            <a:r>
              <a:rPr sz="2800" spc="-5" dirty="0">
                <a:solidFill>
                  <a:schemeClr val="tx1"/>
                </a:solidFill>
                <a:latin typeface="Arial"/>
                <a:cs typeface="Arial"/>
              </a:rPr>
              <a:t>haber</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corriente</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diferente </a:t>
            </a:r>
            <a:r>
              <a:rPr sz="2800" dirty="0">
                <a:solidFill>
                  <a:schemeClr val="tx1"/>
                </a:solidFill>
                <a:latin typeface="Arial"/>
                <a:cs typeface="Arial"/>
              </a:rPr>
              <a:t> </a:t>
            </a:r>
            <a:r>
              <a:rPr sz="2800" spc="-5" dirty="0">
                <a:solidFill>
                  <a:schemeClr val="tx1"/>
                </a:solidFill>
                <a:latin typeface="Arial"/>
                <a:cs typeface="Arial"/>
              </a:rPr>
              <a:t>relación</a:t>
            </a:r>
            <a:r>
              <a:rPr sz="2800" spc="375" dirty="0">
                <a:solidFill>
                  <a:schemeClr val="tx1"/>
                </a:solidFill>
                <a:latin typeface="Arial"/>
                <a:cs typeface="Arial"/>
              </a:rPr>
              <a:t> </a:t>
            </a:r>
            <a:r>
              <a:rPr sz="2800" spc="-5" dirty="0">
                <a:solidFill>
                  <a:schemeClr val="tx1"/>
                </a:solidFill>
                <a:latin typeface="Arial"/>
                <a:cs typeface="Arial"/>
              </a:rPr>
              <a:t>de</a:t>
            </a:r>
            <a:r>
              <a:rPr sz="2800" spc="380" dirty="0">
                <a:solidFill>
                  <a:schemeClr val="tx1"/>
                </a:solidFill>
                <a:latin typeface="Arial"/>
                <a:cs typeface="Arial"/>
              </a:rPr>
              <a:t> </a:t>
            </a:r>
            <a:r>
              <a:rPr sz="2800" dirty="0">
                <a:solidFill>
                  <a:schemeClr val="tx1"/>
                </a:solidFill>
                <a:latin typeface="Arial"/>
                <a:cs typeface="Arial"/>
              </a:rPr>
              <a:t>transformación,</a:t>
            </a:r>
            <a:r>
              <a:rPr sz="2800" spc="370" dirty="0">
                <a:solidFill>
                  <a:schemeClr val="tx1"/>
                </a:solidFill>
                <a:latin typeface="Arial"/>
                <a:cs typeface="Arial"/>
              </a:rPr>
              <a:t> </a:t>
            </a:r>
            <a:r>
              <a:rPr sz="2800" spc="-5" dirty="0">
                <a:solidFill>
                  <a:schemeClr val="tx1"/>
                </a:solidFill>
                <a:latin typeface="Arial"/>
                <a:cs typeface="Arial"/>
              </a:rPr>
              <a:t>pero</a:t>
            </a:r>
            <a:r>
              <a:rPr sz="2800" spc="375" dirty="0">
                <a:solidFill>
                  <a:schemeClr val="tx1"/>
                </a:solidFill>
                <a:latin typeface="Arial"/>
                <a:cs typeface="Arial"/>
              </a:rPr>
              <a:t> </a:t>
            </a:r>
            <a:r>
              <a:rPr sz="2800" spc="-5" dirty="0">
                <a:solidFill>
                  <a:schemeClr val="tx1"/>
                </a:solidFill>
                <a:latin typeface="Arial"/>
                <a:cs typeface="Arial"/>
              </a:rPr>
              <a:t>con</a:t>
            </a:r>
            <a:r>
              <a:rPr sz="2800" spc="390" dirty="0">
                <a:solidFill>
                  <a:schemeClr val="tx1"/>
                </a:solidFill>
                <a:latin typeface="Arial"/>
                <a:cs typeface="Arial"/>
              </a:rPr>
              <a:t> </a:t>
            </a:r>
            <a:r>
              <a:rPr sz="2800" dirty="0">
                <a:solidFill>
                  <a:schemeClr val="tx1"/>
                </a:solidFill>
                <a:latin typeface="Arial"/>
                <a:cs typeface="Arial"/>
              </a:rPr>
              <a:t>taps</a:t>
            </a:r>
            <a:r>
              <a:rPr sz="2800" spc="390" dirty="0">
                <a:solidFill>
                  <a:schemeClr val="tx1"/>
                </a:solidFill>
                <a:latin typeface="Arial"/>
                <a:cs typeface="Arial"/>
              </a:rPr>
              <a:t> </a:t>
            </a:r>
            <a:r>
              <a:rPr sz="2800" spc="-5" dirty="0">
                <a:solidFill>
                  <a:schemeClr val="tx1"/>
                </a:solidFill>
                <a:latin typeface="Arial"/>
                <a:cs typeface="Arial"/>
              </a:rPr>
              <a:t>que</a:t>
            </a:r>
            <a:r>
              <a:rPr sz="2800" spc="390" dirty="0">
                <a:solidFill>
                  <a:schemeClr val="tx1"/>
                </a:solidFill>
                <a:latin typeface="Arial"/>
                <a:cs typeface="Arial"/>
              </a:rPr>
              <a:t> </a:t>
            </a:r>
            <a:r>
              <a:rPr sz="2800" spc="-5" dirty="0">
                <a:solidFill>
                  <a:schemeClr val="tx1"/>
                </a:solidFill>
                <a:latin typeface="Arial"/>
                <a:cs typeface="Arial"/>
              </a:rPr>
              <a:t>puedan</a:t>
            </a:r>
            <a:r>
              <a:rPr sz="2800" spc="390" dirty="0">
                <a:solidFill>
                  <a:schemeClr val="tx1"/>
                </a:solidFill>
                <a:latin typeface="Arial"/>
                <a:cs typeface="Arial"/>
              </a:rPr>
              <a:t> </a:t>
            </a:r>
            <a:r>
              <a:rPr sz="2800" spc="-5" dirty="0">
                <a:solidFill>
                  <a:schemeClr val="tx1"/>
                </a:solidFill>
                <a:latin typeface="Arial"/>
                <a:cs typeface="Arial"/>
              </a:rPr>
              <a:t>adecuarse</a:t>
            </a:r>
            <a:r>
              <a:rPr sz="2800" spc="390" dirty="0">
                <a:solidFill>
                  <a:schemeClr val="tx1"/>
                </a:solidFill>
                <a:latin typeface="Arial"/>
                <a:cs typeface="Arial"/>
              </a:rPr>
              <a:t> </a:t>
            </a:r>
            <a:r>
              <a:rPr sz="2800" dirty="0">
                <a:solidFill>
                  <a:schemeClr val="tx1"/>
                </a:solidFill>
                <a:latin typeface="Arial"/>
                <a:cs typeface="Arial"/>
              </a:rPr>
              <a:t>a</a:t>
            </a:r>
            <a:r>
              <a:rPr sz="2800" spc="390" dirty="0">
                <a:solidFill>
                  <a:schemeClr val="tx1"/>
                </a:solidFill>
                <a:latin typeface="Arial"/>
                <a:cs typeface="Arial"/>
              </a:rPr>
              <a:t> </a:t>
            </a:r>
            <a:r>
              <a:rPr sz="2800" spc="-5" dirty="0">
                <a:solidFill>
                  <a:schemeClr val="tx1"/>
                </a:solidFill>
                <a:latin typeface="Arial"/>
                <a:cs typeface="Arial"/>
              </a:rPr>
              <a:t>la</a:t>
            </a:r>
            <a:r>
              <a:rPr sz="2800" spc="390" dirty="0">
                <a:solidFill>
                  <a:schemeClr val="tx1"/>
                </a:solidFill>
                <a:latin typeface="Arial"/>
                <a:cs typeface="Arial"/>
              </a:rPr>
              <a:t> </a:t>
            </a:r>
            <a:r>
              <a:rPr sz="2800" spc="-5" dirty="0" err="1" smtClean="0">
                <a:solidFill>
                  <a:schemeClr val="tx1"/>
                </a:solidFill>
                <a:latin typeface="Arial"/>
                <a:cs typeface="Arial"/>
              </a:rPr>
              <a:t>relación</a:t>
            </a:r>
            <a:r>
              <a:rPr lang="es-AR" sz="2800" spc="-5" dirty="0" smtClean="0">
                <a:solidFill>
                  <a:schemeClr val="tx1"/>
                </a:solidFill>
                <a:latin typeface="Arial"/>
                <a:cs typeface="Arial"/>
              </a:rPr>
              <a:t> requerida</a:t>
            </a:r>
            <a:endParaRPr lang="es-AR" sz="2800" dirty="0" smtClean="0">
              <a:solidFill>
                <a:schemeClr val="tx1"/>
              </a:solidFill>
              <a:latin typeface="Arial"/>
              <a:cs typeface="Arial"/>
            </a:endParaRPr>
          </a:p>
        </p:txBody>
      </p:sp>
      <p:sp>
        <p:nvSpPr>
          <p:cNvPr id="170" name="object 170"/>
          <p:cNvSpPr txBox="1">
            <a:spLocks noGrp="1"/>
          </p:cNvSpPr>
          <p:nvPr>
            <p:ph type="title"/>
          </p:nvPr>
        </p:nvSpPr>
        <p:spPr>
          <a:xfrm>
            <a:off x="4169053" y="432118"/>
            <a:ext cx="13712547"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RELE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ALTA</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IMPEDANCIA</a:t>
            </a:r>
          </a:p>
        </p:txBody>
      </p:sp>
      <p:sp>
        <p:nvSpPr>
          <p:cNvPr id="169" name="Rectángulo 16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p:cNvPicPr>
            <a:picLocks noChangeAspect="1"/>
          </p:cNvPicPr>
          <p:nvPr/>
        </p:nvPicPr>
        <p:blipFill>
          <a:blip r:embed="rId3"/>
          <a:stretch>
            <a:fillRect/>
          </a:stretch>
        </p:blipFill>
        <p:spPr>
          <a:xfrm>
            <a:off x="6654800" y="4800600"/>
            <a:ext cx="10515600" cy="5029200"/>
          </a:xfrm>
          <a:prstGeom prst="rect">
            <a:avLst/>
          </a:prstGeom>
        </p:spPr>
      </p:pic>
    </p:spTree>
  </p:cSld>
  <p:clrMapOvr>
    <a:masterClrMapping/>
  </p:clrMapOvr>
  <p:transition>
    <p:blind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4381500" y="1"/>
            <a:ext cx="115930" cy="114553"/>
          </a:xfrm>
          <a:prstGeom prst="rect">
            <a:avLst/>
          </a:prstGeom>
        </p:spPr>
      </p:pic>
      <p:sp>
        <p:nvSpPr>
          <p:cNvPr id="5" name="object 5"/>
          <p:cNvSpPr txBox="1">
            <a:spLocks noGrp="1"/>
          </p:cNvSpPr>
          <p:nvPr>
            <p:ph type="title"/>
          </p:nvPr>
        </p:nvSpPr>
        <p:spPr>
          <a:xfrm>
            <a:off x="3302000" y="681264"/>
            <a:ext cx="13712547"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RELE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ALTA</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IMPEDANCIA</a:t>
            </a:r>
          </a:p>
        </p:txBody>
      </p:sp>
      <p:sp>
        <p:nvSpPr>
          <p:cNvPr id="6" name="object 6"/>
          <p:cNvSpPr txBox="1"/>
          <p:nvPr/>
        </p:nvSpPr>
        <p:spPr>
          <a:xfrm>
            <a:off x="558800" y="1752600"/>
            <a:ext cx="16916400" cy="6488956"/>
          </a:xfrm>
          <a:prstGeom prst="rect">
            <a:avLst/>
          </a:prstGeom>
        </p:spPr>
        <p:txBody>
          <a:bodyPr vert="horz" wrap="square" lIns="0" tIns="12700" rIns="0" bIns="0" rtlCol="0">
            <a:spAutoFit/>
          </a:bodyPr>
          <a:lstStyle/>
          <a:p>
            <a:pPr marL="469900" marR="5715" indent="-457200" algn="just">
              <a:spcBef>
                <a:spcPts val="100"/>
              </a:spcBef>
              <a:buFont typeface="Wingdings" panose="05000000000000000000" pitchFamily="2" charset="2"/>
              <a:buChar char="§"/>
            </a:pPr>
            <a:r>
              <a:rPr sz="2800" dirty="0">
                <a:solidFill>
                  <a:schemeClr val="tx1"/>
                </a:solidFill>
                <a:latin typeface="Arial"/>
                <a:cs typeface="Arial"/>
              </a:rPr>
              <a:t>Generalmente </a:t>
            </a:r>
            <a:r>
              <a:rPr sz="2800" spc="-5" dirty="0">
                <a:solidFill>
                  <a:schemeClr val="tx1"/>
                </a:solidFill>
                <a:latin typeface="Arial"/>
                <a:cs typeface="Arial"/>
              </a:rPr>
              <a:t>no es aconsejable conectar otras protecciones en el mismo circuito </a:t>
            </a:r>
            <a:r>
              <a:rPr sz="2800" dirty="0">
                <a:solidFill>
                  <a:schemeClr val="tx1"/>
                </a:solidFill>
                <a:latin typeface="Arial"/>
                <a:cs typeface="Arial"/>
              </a:rPr>
              <a:t> secundario</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transformadores</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corriente</a:t>
            </a:r>
            <a:r>
              <a:rPr sz="2800" spc="5" dirty="0">
                <a:solidFill>
                  <a:schemeClr val="tx1"/>
                </a:solidFill>
                <a:latin typeface="Arial"/>
                <a:cs typeface="Arial"/>
              </a:rPr>
              <a:t> </a:t>
            </a:r>
            <a:r>
              <a:rPr sz="2800" spc="-5" dirty="0">
                <a:solidFill>
                  <a:schemeClr val="tx1"/>
                </a:solidFill>
                <a:latin typeface="Arial"/>
                <a:cs typeface="Arial"/>
              </a:rPr>
              <a:t>donde</a:t>
            </a:r>
            <a:r>
              <a:rPr sz="2800" dirty="0">
                <a:solidFill>
                  <a:schemeClr val="tx1"/>
                </a:solidFill>
                <a:latin typeface="Arial"/>
                <a:cs typeface="Arial"/>
              </a:rPr>
              <a:t> </a:t>
            </a:r>
            <a:r>
              <a:rPr sz="2800" spc="-5" dirty="0">
                <a:solidFill>
                  <a:schemeClr val="tx1"/>
                </a:solidFill>
                <a:latin typeface="Arial"/>
                <a:cs typeface="Arial"/>
              </a:rPr>
              <a:t>están</a:t>
            </a:r>
            <a:r>
              <a:rPr sz="2800" dirty="0">
                <a:solidFill>
                  <a:schemeClr val="tx1"/>
                </a:solidFill>
                <a:latin typeface="Arial"/>
                <a:cs typeface="Arial"/>
              </a:rPr>
              <a:t> conectados</a:t>
            </a:r>
            <a:r>
              <a:rPr sz="2800" spc="5" dirty="0">
                <a:solidFill>
                  <a:schemeClr val="tx1"/>
                </a:solidFill>
                <a:latin typeface="Arial"/>
                <a:cs typeface="Arial"/>
              </a:rPr>
              <a:t> </a:t>
            </a:r>
            <a:r>
              <a:rPr sz="2800" spc="-5" dirty="0">
                <a:solidFill>
                  <a:schemeClr val="tx1"/>
                </a:solidFill>
                <a:latin typeface="Arial"/>
                <a:cs typeface="Arial"/>
              </a:rPr>
              <a:t>las </a:t>
            </a:r>
            <a:r>
              <a:rPr sz="2800" dirty="0">
                <a:solidFill>
                  <a:schemeClr val="tx1"/>
                </a:solidFill>
                <a:latin typeface="Arial"/>
                <a:cs typeface="Arial"/>
              </a:rPr>
              <a:t> </a:t>
            </a:r>
            <a:r>
              <a:rPr sz="2800" spc="-5" dirty="0">
                <a:solidFill>
                  <a:schemeClr val="tx1"/>
                </a:solidFill>
                <a:latin typeface="Arial"/>
                <a:cs typeface="Arial"/>
              </a:rPr>
              <a:t>protecciones</a:t>
            </a:r>
            <a:r>
              <a:rPr sz="2800" dirty="0">
                <a:solidFill>
                  <a:schemeClr val="tx1"/>
                </a:solidFill>
                <a:latin typeface="Arial"/>
                <a:cs typeface="Arial"/>
              </a:rPr>
              <a:t> </a:t>
            </a:r>
            <a:r>
              <a:rPr sz="2800" spc="-5" dirty="0">
                <a:solidFill>
                  <a:schemeClr val="tx1"/>
                </a:solidFill>
                <a:latin typeface="Arial"/>
                <a:cs typeface="Arial"/>
              </a:rPr>
              <a:t>diferenciales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alta</a:t>
            </a:r>
            <a:r>
              <a:rPr sz="2800" dirty="0">
                <a:solidFill>
                  <a:schemeClr val="tx1"/>
                </a:solidFill>
                <a:latin typeface="Arial"/>
                <a:cs typeface="Arial"/>
              </a:rPr>
              <a:t> </a:t>
            </a:r>
            <a:r>
              <a:rPr sz="2800" spc="-5" dirty="0">
                <a:solidFill>
                  <a:schemeClr val="tx1"/>
                </a:solidFill>
                <a:latin typeface="Arial"/>
                <a:cs typeface="Arial"/>
              </a:rPr>
              <a:t>impedancia</a:t>
            </a:r>
            <a:r>
              <a:rPr sz="2800" dirty="0">
                <a:solidFill>
                  <a:schemeClr val="tx1"/>
                </a:solidFill>
                <a:latin typeface="Arial"/>
                <a:cs typeface="Arial"/>
              </a:rPr>
              <a:t> </a:t>
            </a:r>
            <a:r>
              <a:rPr sz="2800" spc="-5" dirty="0">
                <a:solidFill>
                  <a:schemeClr val="tx1"/>
                </a:solidFill>
                <a:latin typeface="Arial"/>
                <a:cs typeface="Arial"/>
              </a:rPr>
              <a:t>debido</a:t>
            </a:r>
            <a:r>
              <a:rPr sz="2800" dirty="0">
                <a:solidFill>
                  <a:schemeClr val="tx1"/>
                </a:solidFill>
                <a:latin typeface="Arial"/>
                <a:cs typeface="Arial"/>
              </a:rPr>
              <a:t> a</a:t>
            </a:r>
            <a:r>
              <a:rPr sz="2800" spc="5"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carga</a:t>
            </a:r>
            <a:r>
              <a:rPr sz="2800" spc="500" dirty="0">
                <a:solidFill>
                  <a:schemeClr val="tx1"/>
                </a:solidFill>
                <a:latin typeface="Arial"/>
                <a:cs typeface="Arial"/>
              </a:rPr>
              <a:t> </a:t>
            </a:r>
            <a:r>
              <a:rPr sz="2800" spc="-5" dirty="0">
                <a:solidFill>
                  <a:schemeClr val="tx1"/>
                </a:solidFill>
                <a:latin typeface="Arial"/>
                <a:cs typeface="Arial"/>
              </a:rPr>
              <a:t>adicional </a:t>
            </a:r>
            <a:r>
              <a:rPr sz="2800" spc="-490" dirty="0">
                <a:solidFill>
                  <a:schemeClr val="tx1"/>
                </a:solidFill>
                <a:latin typeface="Arial"/>
                <a:cs typeface="Arial"/>
              </a:rPr>
              <a:t> </a:t>
            </a:r>
            <a:r>
              <a:rPr sz="2800" spc="-5" dirty="0">
                <a:solidFill>
                  <a:schemeClr val="tx1"/>
                </a:solidFill>
                <a:latin typeface="Arial"/>
                <a:cs typeface="Arial"/>
              </a:rPr>
              <a:t>puede incrementar la </a:t>
            </a:r>
            <a:r>
              <a:rPr sz="2800" dirty="0">
                <a:solidFill>
                  <a:schemeClr val="tx1"/>
                </a:solidFill>
                <a:latin typeface="Arial"/>
                <a:cs typeface="Arial"/>
              </a:rPr>
              <a:t>tendencia a </a:t>
            </a:r>
            <a:r>
              <a:rPr sz="2800" spc="-5" dirty="0">
                <a:solidFill>
                  <a:schemeClr val="tx1"/>
                </a:solidFill>
                <a:latin typeface="Arial"/>
                <a:cs typeface="Arial"/>
              </a:rPr>
              <a:t>la saturación del </a:t>
            </a:r>
            <a:r>
              <a:rPr sz="2800" dirty="0">
                <a:solidFill>
                  <a:schemeClr val="tx1"/>
                </a:solidFill>
                <a:latin typeface="Arial"/>
                <a:cs typeface="Arial"/>
              </a:rPr>
              <a:t>transformador </a:t>
            </a:r>
            <a:r>
              <a:rPr sz="2800" spc="-5" dirty="0">
                <a:solidFill>
                  <a:schemeClr val="tx1"/>
                </a:solidFill>
                <a:latin typeface="Arial"/>
                <a:cs typeface="Arial"/>
              </a:rPr>
              <a:t>de corriente </a:t>
            </a:r>
            <a:r>
              <a:rPr sz="2800" dirty="0">
                <a:solidFill>
                  <a:schemeClr val="tx1"/>
                </a:solidFill>
                <a:latin typeface="Arial"/>
                <a:cs typeface="Arial"/>
              </a:rPr>
              <a:t>o </a:t>
            </a:r>
            <a:r>
              <a:rPr sz="2800" spc="5" dirty="0">
                <a:solidFill>
                  <a:schemeClr val="tx1"/>
                </a:solidFill>
                <a:latin typeface="Arial"/>
                <a:cs typeface="Arial"/>
              </a:rPr>
              <a:t> </a:t>
            </a:r>
            <a:r>
              <a:rPr sz="2800" spc="-5" dirty="0">
                <a:solidFill>
                  <a:schemeClr val="tx1"/>
                </a:solidFill>
                <a:latin typeface="Arial"/>
                <a:cs typeface="Arial"/>
              </a:rPr>
              <a:t>puede </a:t>
            </a:r>
            <a:r>
              <a:rPr sz="2800" dirty="0">
                <a:solidFill>
                  <a:schemeClr val="tx1"/>
                </a:solidFill>
                <a:latin typeface="Arial"/>
                <a:cs typeface="Arial"/>
              </a:rPr>
              <a:t>resultar </a:t>
            </a:r>
            <a:r>
              <a:rPr sz="2800" spc="-5" dirty="0">
                <a:solidFill>
                  <a:schemeClr val="tx1"/>
                </a:solidFill>
                <a:latin typeface="Arial"/>
                <a:cs typeface="Arial"/>
              </a:rPr>
              <a:t>en un ajuste que </a:t>
            </a:r>
            <a:r>
              <a:rPr sz="2800" dirty="0">
                <a:solidFill>
                  <a:schemeClr val="tx1"/>
                </a:solidFill>
                <a:latin typeface="Arial"/>
                <a:cs typeface="Arial"/>
              </a:rPr>
              <a:t>caiga fuera </a:t>
            </a:r>
            <a:r>
              <a:rPr sz="2800" spc="-5" dirty="0">
                <a:solidFill>
                  <a:schemeClr val="tx1"/>
                </a:solidFill>
                <a:latin typeface="Arial"/>
                <a:cs typeface="Arial"/>
              </a:rPr>
              <a:t>del </a:t>
            </a:r>
            <a:r>
              <a:rPr sz="2800" dirty="0">
                <a:solidFill>
                  <a:schemeClr val="tx1"/>
                </a:solidFill>
                <a:latin typeface="Arial"/>
                <a:cs typeface="Arial"/>
              </a:rPr>
              <a:t>rango </a:t>
            </a:r>
            <a:r>
              <a:rPr sz="2800" spc="-5" dirty="0">
                <a:solidFill>
                  <a:schemeClr val="tx1"/>
                </a:solidFill>
                <a:latin typeface="Arial"/>
                <a:cs typeface="Arial"/>
              </a:rPr>
              <a:t>permitido por la protección </a:t>
            </a:r>
            <a:r>
              <a:rPr sz="2800" dirty="0">
                <a:solidFill>
                  <a:schemeClr val="tx1"/>
                </a:solidFill>
                <a:latin typeface="Arial"/>
                <a:cs typeface="Arial"/>
              </a:rPr>
              <a:t> diferencial.</a:t>
            </a:r>
          </a:p>
          <a:p>
            <a:pPr marL="457200" indent="-457200">
              <a:spcBef>
                <a:spcPts val="50"/>
              </a:spcBef>
              <a:buFont typeface="Wingdings" panose="05000000000000000000" pitchFamily="2" charset="2"/>
              <a:buChar char="§"/>
            </a:pPr>
            <a:endParaRPr sz="2800" dirty="0">
              <a:solidFill>
                <a:schemeClr val="tx1"/>
              </a:solidFill>
              <a:latin typeface="Arial"/>
              <a:cs typeface="Arial"/>
            </a:endParaRPr>
          </a:p>
          <a:p>
            <a:pPr marL="469900" marR="5080" indent="-457200" algn="just">
              <a:buFont typeface="Wingdings" panose="05000000000000000000" pitchFamily="2" charset="2"/>
              <a:buChar char="§"/>
            </a:pPr>
            <a:r>
              <a:rPr sz="2800" spc="-5" dirty="0">
                <a:solidFill>
                  <a:schemeClr val="tx1"/>
                </a:solidFill>
                <a:latin typeface="Arial"/>
                <a:cs typeface="Arial"/>
              </a:rPr>
              <a:t>Es</a:t>
            </a:r>
            <a:r>
              <a:rPr sz="2800" dirty="0">
                <a:solidFill>
                  <a:schemeClr val="tx1"/>
                </a:solidFill>
                <a:latin typeface="Arial"/>
                <a:cs typeface="Arial"/>
              </a:rPr>
              <a:t> </a:t>
            </a:r>
            <a:r>
              <a:rPr sz="2800" spc="-5" dirty="0">
                <a:solidFill>
                  <a:schemeClr val="tx1"/>
                </a:solidFill>
                <a:latin typeface="Arial"/>
                <a:cs typeface="Arial"/>
              </a:rPr>
              <a:t>posible</a:t>
            </a:r>
            <a:r>
              <a:rPr sz="2800" dirty="0">
                <a:solidFill>
                  <a:schemeClr val="tx1"/>
                </a:solidFill>
                <a:latin typeface="Arial"/>
                <a:cs typeface="Arial"/>
              </a:rPr>
              <a:t> </a:t>
            </a:r>
            <a:r>
              <a:rPr sz="2800" spc="-5" dirty="0">
                <a:solidFill>
                  <a:schemeClr val="tx1"/>
                </a:solidFill>
                <a:latin typeface="Arial"/>
                <a:cs typeface="Arial"/>
              </a:rPr>
              <a:t>usar</a:t>
            </a:r>
            <a:r>
              <a:rPr sz="2800" dirty="0">
                <a:solidFill>
                  <a:schemeClr val="tx1"/>
                </a:solidFill>
                <a:latin typeface="Arial"/>
                <a:cs typeface="Arial"/>
              </a:rPr>
              <a:t> transformadores</a:t>
            </a:r>
            <a:r>
              <a:rPr sz="2800" spc="5" dirty="0">
                <a:solidFill>
                  <a:schemeClr val="tx1"/>
                </a:solidFill>
                <a:latin typeface="Arial"/>
                <a:cs typeface="Arial"/>
              </a:rPr>
              <a:t> </a:t>
            </a:r>
            <a:r>
              <a:rPr sz="2800" spc="-5" dirty="0">
                <a:solidFill>
                  <a:schemeClr val="tx1"/>
                </a:solidFill>
                <a:latin typeface="Arial"/>
                <a:cs typeface="Arial"/>
              </a:rPr>
              <a:t>auxiliares</a:t>
            </a:r>
            <a:r>
              <a:rPr sz="2800" dirty="0">
                <a:solidFill>
                  <a:schemeClr val="tx1"/>
                </a:solidFill>
                <a:latin typeface="Arial"/>
                <a:cs typeface="Arial"/>
              </a:rPr>
              <a:t> </a:t>
            </a:r>
            <a:r>
              <a:rPr sz="2800" spc="-5" dirty="0">
                <a:solidFill>
                  <a:schemeClr val="tx1"/>
                </a:solidFill>
                <a:latin typeface="Arial"/>
                <a:cs typeface="Arial"/>
              </a:rPr>
              <a:t>para</a:t>
            </a:r>
            <a:r>
              <a:rPr sz="2800" dirty="0">
                <a:solidFill>
                  <a:schemeClr val="tx1"/>
                </a:solidFill>
                <a:latin typeface="Arial"/>
                <a:cs typeface="Arial"/>
              </a:rPr>
              <a:t> </a:t>
            </a:r>
            <a:r>
              <a:rPr sz="2800" spc="-5" dirty="0">
                <a:solidFill>
                  <a:schemeClr val="tx1"/>
                </a:solidFill>
                <a:latin typeface="Arial"/>
                <a:cs typeface="Arial"/>
              </a:rPr>
              <a:t>corregir</a:t>
            </a:r>
            <a:r>
              <a:rPr sz="2800" dirty="0">
                <a:solidFill>
                  <a:schemeClr val="tx1"/>
                </a:solidFill>
                <a:latin typeface="Arial"/>
                <a:cs typeface="Arial"/>
              </a:rPr>
              <a:t> </a:t>
            </a:r>
            <a:r>
              <a:rPr sz="2800" spc="-5" dirty="0">
                <a:solidFill>
                  <a:schemeClr val="tx1"/>
                </a:solidFill>
                <a:latin typeface="Arial"/>
                <a:cs typeface="Arial"/>
              </a:rPr>
              <a:t>las</a:t>
            </a:r>
            <a:r>
              <a:rPr sz="2800" dirty="0">
                <a:solidFill>
                  <a:schemeClr val="tx1"/>
                </a:solidFill>
                <a:latin typeface="Arial"/>
                <a:cs typeface="Arial"/>
              </a:rPr>
              <a:t> </a:t>
            </a:r>
            <a:r>
              <a:rPr sz="2800" spc="-5" dirty="0">
                <a:solidFill>
                  <a:schemeClr val="tx1"/>
                </a:solidFill>
                <a:latin typeface="Arial"/>
                <a:cs typeface="Arial"/>
              </a:rPr>
              <a:t>relaciones</a:t>
            </a:r>
            <a:r>
              <a:rPr sz="2800" dirty="0">
                <a:solidFill>
                  <a:schemeClr val="tx1"/>
                </a:solidFill>
                <a:latin typeface="Arial"/>
                <a:cs typeface="Arial"/>
              </a:rPr>
              <a:t> </a:t>
            </a:r>
            <a:r>
              <a:rPr sz="2800" spc="-5" dirty="0">
                <a:solidFill>
                  <a:schemeClr val="tx1"/>
                </a:solidFill>
                <a:latin typeface="Arial"/>
                <a:cs typeface="Arial"/>
              </a:rPr>
              <a:t>de </a:t>
            </a:r>
            <a:r>
              <a:rPr sz="2800" dirty="0">
                <a:solidFill>
                  <a:schemeClr val="tx1"/>
                </a:solidFill>
                <a:latin typeface="Arial"/>
                <a:cs typeface="Arial"/>
              </a:rPr>
              <a:t> transformación</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transformadores</a:t>
            </a:r>
            <a:r>
              <a:rPr sz="2800" spc="5"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principales</a:t>
            </a:r>
            <a:r>
              <a:rPr sz="2800" dirty="0">
                <a:solidFill>
                  <a:schemeClr val="tx1"/>
                </a:solidFill>
                <a:latin typeface="Arial"/>
                <a:cs typeface="Arial"/>
              </a:rPr>
              <a:t> </a:t>
            </a:r>
            <a:r>
              <a:rPr sz="2800" spc="-5" dirty="0">
                <a:solidFill>
                  <a:schemeClr val="tx1"/>
                </a:solidFill>
                <a:latin typeface="Arial"/>
                <a:cs typeface="Arial"/>
              </a:rPr>
              <a:t>pero</a:t>
            </a:r>
            <a:r>
              <a:rPr sz="2800" dirty="0">
                <a:solidFill>
                  <a:schemeClr val="tx1"/>
                </a:solidFill>
                <a:latin typeface="Arial"/>
                <a:cs typeface="Arial"/>
              </a:rPr>
              <a:t> </a:t>
            </a:r>
            <a:r>
              <a:rPr sz="2800" spc="-5" dirty="0">
                <a:solidFill>
                  <a:schemeClr val="tx1"/>
                </a:solidFill>
                <a:latin typeface="Arial"/>
                <a:cs typeface="Arial"/>
              </a:rPr>
              <a:t>el </a:t>
            </a:r>
            <a:r>
              <a:rPr sz="2800" dirty="0">
                <a:solidFill>
                  <a:schemeClr val="tx1"/>
                </a:solidFill>
                <a:latin typeface="Arial"/>
                <a:cs typeface="Arial"/>
              </a:rPr>
              <a:t> transformador </a:t>
            </a:r>
            <a:r>
              <a:rPr sz="2800" spc="-5" dirty="0">
                <a:solidFill>
                  <a:schemeClr val="tx1"/>
                </a:solidFill>
                <a:latin typeface="Arial"/>
                <a:cs typeface="Arial"/>
              </a:rPr>
              <a:t>debe </a:t>
            </a:r>
            <a:r>
              <a:rPr sz="2800" dirty="0">
                <a:solidFill>
                  <a:schemeClr val="tx1"/>
                </a:solidFill>
                <a:latin typeface="Arial"/>
                <a:cs typeface="Arial"/>
              </a:rPr>
              <a:t>ser capaz </a:t>
            </a:r>
            <a:r>
              <a:rPr sz="2800" spc="-5" dirty="0">
                <a:solidFill>
                  <a:schemeClr val="tx1"/>
                </a:solidFill>
                <a:latin typeface="Arial"/>
                <a:cs typeface="Arial"/>
              </a:rPr>
              <a:t>de desarrollar la </a:t>
            </a:r>
            <a:r>
              <a:rPr sz="2800" dirty="0">
                <a:solidFill>
                  <a:schemeClr val="tx1"/>
                </a:solidFill>
                <a:latin typeface="Arial"/>
                <a:cs typeface="Arial"/>
              </a:rPr>
              <a:t>tensión </a:t>
            </a:r>
            <a:r>
              <a:rPr sz="2800" spc="-5" dirty="0">
                <a:solidFill>
                  <a:schemeClr val="tx1"/>
                </a:solidFill>
                <a:latin typeface="Arial"/>
                <a:cs typeface="Arial"/>
              </a:rPr>
              <a:t>necesaria para la operación </a:t>
            </a:r>
            <a:r>
              <a:rPr sz="2800" spc="-490" dirty="0">
                <a:solidFill>
                  <a:schemeClr val="tx1"/>
                </a:solidFill>
                <a:latin typeface="Arial"/>
                <a:cs typeface="Arial"/>
              </a:rPr>
              <a:t> </a:t>
            </a:r>
            <a:r>
              <a:rPr sz="2800" spc="-5" dirty="0">
                <a:solidFill>
                  <a:schemeClr val="tx1"/>
                </a:solidFill>
                <a:latin typeface="Arial"/>
                <a:cs typeface="Arial"/>
              </a:rPr>
              <a:t>del</a:t>
            </a:r>
            <a:r>
              <a:rPr sz="2800" spc="-10" dirty="0">
                <a:solidFill>
                  <a:schemeClr val="tx1"/>
                </a:solidFill>
                <a:latin typeface="Arial"/>
                <a:cs typeface="Arial"/>
              </a:rPr>
              <a:t> </a:t>
            </a:r>
            <a:r>
              <a:rPr sz="2800" spc="-5" dirty="0">
                <a:solidFill>
                  <a:schemeClr val="tx1"/>
                </a:solidFill>
                <a:latin typeface="Arial"/>
                <a:cs typeface="Arial"/>
              </a:rPr>
              <a:t>relé</a:t>
            </a:r>
            <a:r>
              <a:rPr sz="2800" spc="-10" dirty="0">
                <a:solidFill>
                  <a:schemeClr val="tx1"/>
                </a:solidFill>
                <a:latin typeface="Arial"/>
                <a:cs typeface="Arial"/>
              </a:rPr>
              <a:t> </a:t>
            </a:r>
            <a:r>
              <a:rPr sz="2800" spc="-5" dirty="0">
                <a:solidFill>
                  <a:schemeClr val="tx1"/>
                </a:solidFill>
                <a:latin typeface="Arial"/>
                <a:cs typeface="Arial"/>
              </a:rPr>
              <a:t>en caso de </a:t>
            </a:r>
            <a:r>
              <a:rPr sz="2800" dirty="0">
                <a:solidFill>
                  <a:schemeClr val="tx1"/>
                </a:solidFill>
                <a:latin typeface="Arial"/>
                <a:cs typeface="Arial"/>
              </a:rPr>
              <a:t>fallas</a:t>
            </a:r>
            <a:r>
              <a:rPr sz="2800" spc="-10" dirty="0">
                <a:solidFill>
                  <a:schemeClr val="tx1"/>
                </a:solidFill>
                <a:latin typeface="Arial"/>
                <a:cs typeface="Arial"/>
              </a:rPr>
              <a:t> </a:t>
            </a:r>
            <a:r>
              <a:rPr sz="2800" spc="-5" dirty="0">
                <a:solidFill>
                  <a:schemeClr val="tx1"/>
                </a:solidFill>
                <a:latin typeface="Arial"/>
                <a:cs typeface="Arial"/>
              </a:rPr>
              <a:t>internas</a:t>
            </a:r>
            <a:endParaRPr sz="2800" dirty="0">
              <a:solidFill>
                <a:schemeClr val="tx1"/>
              </a:solidFill>
              <a:latin typeface="Arial"/>
              <a:cs typeface="Arial"/>
            </a:endParaRPr>
          </a:p>
          <a:p>
            <a:pPr marL="457200" indent="-457200">
              <a:spcBef>
                <a:spcPts val="45"/>
              </a:spcBef>
              <a:buFont typeface="Wingdings" panose="05000000000000000000" pitchFamily="2" charset="2"/>
              <a:buChar char="§"/>
            </a:pPr>
            <a:endParaRPr sz="2800" dirty="0">
              <a:solidFill>
                <a:schemeClr val="tx1"/>
              </a:solidFill>
              <a:latin typeface="Arial"/>
              <a:cs typeface="Arial"/>
            </a:endParaRPr>
          </a:p>
          <a:p>
            <a:pPr marL="469900" marR="5080" indent="-457200" algn="just">
              <a:buFont typeface="Wingdings" panose="05000000000000000000" pitchFamily="2" charset="2"/>
              <a:buChar char="§"/>
            </a:pPr>
            <a:r>
              <a:rPr sz="2800" spc="-5" dirty="0">
                <a:solidFill>
                  <a:schemeClr val="tx1"/>
                </a:solidFill>
                <a:latin typeface="Arial"/>
                <a:cs typeface="Arial"/>
              </a:rPr>
              <a:t>Una de las </a:t>
            </a:r>
            <a:r>
              <a:rPr sz="2800" dirty="0">
                <a:solidFill>
                  <a:schemeClr val="tx1"/>
                </a:solidFill>
                <a:latin typeface="Arial"/>
                <a:cs typeface="Arial"/>
              </a:rPr>
              <a:t>ventajas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utilizar</a:t>
            </a:r>
            <a:r>
              <a:rPr sz="2800" dirty="0">
                <a:solidFill>
                  <a:schemeClr val="tx1"/>
                </a:solidFill>
                <a:latin typeface="Arial"/>
                <a:cs typeface="Arial"/>
              </a:rPr>
              <a:t> </a:t>
            </a:r>
            <a:r>
              <a:rPr sz="2800" spc="-5" dirty="0">
                <a:solidFill>
                  <a:schemeClr val="tx1"/>
                </a:solidFill>
                <a:latin typeface="Arial"/>
                <a:cs typeface="Arial"/>
              </a:rPr>
              <a:t>protecciones</a:t>
            </a:r>
            <a:r>
              <a:rPr sz="2800" dirty="0">
                <a:solidFill>
                  <a:schemeClr val="tx1"/>
                </a:solidFill>
                <a:latin typeface="Arial"/>
                <a:cs typeface="Arial"/>
              </a:rPr>
              <a:t> </a:t>
            </a:r>
            <a:r>
              <a:rPr sz="2800" spc="-5" dirty="0">
                <a:solidFill>
                  <a:schemeClr val="tx1"/>
                </a:solidFill>
                <a:latin typeface="Arial"/>
                <a:cs typeface="Arial"/>
              </a:rPr>
              <a:t>diferenciales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alta</a:t>
            </a:r>
            <a:r>
              <a:rPr sz="2800" spc="490" dirty="0">
                <a:solidFill>
                  <a:schemeClr val="tx1"/>
                </a:solidFill>
                <a:latin typeface="Arial"/>
                <a:cs typeface="Arial"/>
              </a:rPr>
              <a:t> </a:t>
            </a:r>
            <a:r>
              <a:rPr sz="2800" spc="-5" dirty="0">
                <a:solidFill>
                  <a:schemeClr val="tx1"/>
                </a:solidFill>
                <a:latin typeface="Arial"/>
                <a:cs typeface="Arial"/>
              </a:rPr>
              <a:t>impedancia</a:t>
            </a:r>
            <a:r>
              <a:rPr sz="2800" spc="490" dirty="0">
                <a:solidFill>
                  <a:schemeClr val="tx1"/>
                </a:solidFill>
                <a:latin typeface="Arial"/>
                <a:cs typeface="Arial"/>
              </a:rPr>
              <a:t> </a:t>
            </a:r>
            <a:r>
              <a:rPr sz="2800" spc="-5" dirty="0">
                <a:solidFill>
                  <a:schemeClr val="tx1"/>
                </a:solidFill>
                <a:latin typeface="Arial"/>
                <a:cs typeface="Arial"/>
              </a:rPr>
              <a:t>es </a:t>
            </a:r>
            <a:r>
              <a:rPr sz="2800" spc="-490" dirty="0">
                <a:solidFill>
                  <a:schemeClr val="tx1"/>
                </a:solidFill>
                <a:latin typeface="Arial"/>
                <a:cs typeface="Arial"/>
              </a:rPr>
              <a:t> </a:t>
            </a:r>
            <a:r>
              <a:rPr sz="2800" spc="-5" dirty="0">
                <a:solidFill>
                  <a:schemeClr val="tx1"/>
                </a:solidFill>
                <a:latin typeface="Arial"/>
                <a:cs typeface="Arial"/>
              </a:rPr>
              <a:t>que </a:t>
            </a:r>
            <a:r>
              <a:rPr sz="2800" dirty="0">
                <a:solidFill>
                  <a:schemeClr val="tx1"/>
                </a:solidFill>
                <a:latin typeface="Arial"/>
                <a:cs typeface="Arial"/>
              </a:rPr>
              <a:t>todo </a:t>
            </a:r>
            <a:r>
              <a:rPr sz="2800" spc="-5" dirty="0">
                <a:solidFill>
                  <a:schemeClr val="tx1"/>
                </a:solidFill>
                <a:latin typeface="Arial"/>
                <a:cs typeface="Arial"/>
              </a:rPr>
              <a:t>el cableado de combinación de los </a:t>
            </a:r>
            <a:r>
              <a:rPr sz="2800" dirty="0">
                <a:solidFill>
                  <a:schemeClr val="tx1"/>
                </a:solidFill>
                <a:latin typeface="Arial"/>
                <a:cs typeface="Arial"/>
              </a:rPr>
              <a:t>transformadores </a:t>
            </a:r>
            <a:r>
              <a:rPr sz="2800" spc="-5" dirty="0">
                <a:solidFill>
                  <a:schemeClr val="tx1"/>
                </a:solidFill>
                <a:latin typeface="Arial"/>
                <a:cs typeface="Arial"/>
              </a:rPr>
              <a:t>de corriente que </a:t>
            </a:r>
            <a:r>
              <a:rPr sz="2800" dirty="0">
                <a:solidFill>
                  <a:schemeClr val="tx1"/>
                </a:solidFill>
                <a:latin typeface="Arial"/>
                <a:cs typeface="Arial"/>
              </a:rPr>
              <a:t> </a:t>
            </a:r>
            <a:r>
              <a:rPr sz="2800" spc="-5" dirty="0">
                <a:solidFill>
                  <a:schemeClr val="tx1"/>
                </a:solidFill>
                <a:latin typeface="Arial"/>
                <a:cs typeface="Arial"/>
              </a:rPr>
              <a:t>alimentan </a:t>
            </a:r>
            <a:r>
              <a:rPr sz="2800" dirty="0">
                <a:solidFill>
                  <a:schemeClr val="tx1"/>
                </a:solidFill>
                <a:latin typeface="Arial"/>
                <a:cs typeface="Arial"/>
              </a:rPr>
              <a:t>a </a:t>
            </a:r>
            <a:r>
              <a:rPr sz="2800" spc="-5" dirty="0">
                <a:solidFill>
                  <a:schemeClr val="tx1"/>
                </a:solidFill>
                <a:latin typeface="Arial"/>
                <a:cs typeface="Arial"/>
              </a:rPr>
              <a:t>la protección diferencial se pueden hacer en el patio, simplificando de </a:t>
            </a:r>
            <a:r>
              <a:rPr sz="2800" dirty="0">
                <a:solidFill>
                  <a:schemeClr val="tx1"/>
                </a:solidFill>
                <a:latin typeface="Arial"/>
                <a:cs typeface="Arial"/>
              </a:rPr>
              <a:t> </a:t>
            </a:r>
            <a:r>
              <a:rPr sz="2800" spc="-5" dirty="0">
                <a:solidFill>
                  <a:schemeClr val="tx1"/>
                </a:solidFill>
                <a:latin typeface="Arial"/>
                <a:cs typeface="Arial"/>
              </a:rPr>
              <a:t>esta </a:t>
            </a:r>
            <a:r>
              <a:rPr sz="2800" dirty="0">
                <a:solidFill>
                  <a:schemeClr val="tx1"/>
                </a:solidFill>
                <a:latin typeface="Arial"/>
                <a:cs typeface="Arial"/>
              </a:rPr>
              <a:t>manera </a:t>
            </a:r>
            <a:r>
              <a:rPr sz="2800" spc="-5" dirty="0">
                <a:solidFill>
                  <a:schemeClr val="tx1"/>
                </a:solidFill>
                <a:latin typeface="Arial"/>
                <a:cs typeface="Arial"/>
              </a:rPr>
              <a:t>el </a:t>
            </a:r>
            <a:r>
              <a:rPr sz="2800" dirty="0">
                <a:solidFill>
                  <a:schemeClr val="tx1"/>
                </a:solidFill>
                <a:latin typeface="Arial"/>
                <a:cs typeface="Arial"/>
              </a:rPr>
              <a:t>cableado </a:t>
            </a:r>
            <a:r>
              <a:rPr sz="2800" spc="-5" dirty="0">
                <a:solidFill>
                  <a:schemeClr val="tx1"/>
                </a:solidFill>
                <a:latin typeface="Arial"/>
                <a:cs typeface="Arial"/>
              </a:rPr>
              <a:t>de patio </a:t>
            </a:r>
            <a:r>
              <a:rPr sz="2800" dirty="0">
                <a:solidFill>
                  <a:schemeClr val="tx1"/>
                </a:solidFill>
                <a:latin typeface="Arial"/>
                <a:cs typeface="Arial"/>
              </a:rPr>
              <a:t>a </a:t>
            </a:r>
            <a:r>
              <a:rPr sz="2800" spc="-5" dirty="0">
                <a:solidFill>
                  <a:schemeClr val="tx1"/>
                </a:solidFill>
                <a:latin typeface="Arial"/>
                <a:cs typeface="Arial"/>
              </a:rPr>
              <a:t>la </a:t>
            </a:r>
            <a:r>
              <a:rPr sz="2800" dirty="0">
                <a:solidFill>
                  <a:schemeClr val="tx1"/>
                </a:solidFill>
                <a:latin typeface="Arial"/>
                <a:cs typeface="Arial"/>
              </a:rPr>
              <a:t>sala </a:t>
            </a:r>
            <a:r>
              <a:rPr sz="2800" spc="-5" dirty="0">
                <a:solidFill>
                  <a:schemeClr val="tx1"/>
                </a:solidFill>
                <a:latin typeface="Arial"/>
                <a:cs typeface="Arial"/>
              </a:rPr>
              <a:t>de </a:t>
            </a:r>
            <a:r>
              <a:rPr sz="2800" dirty="0">
                <a:solidFill>
                  <a:schemeClr val="tx1"/>
                </a:solidFill>
                <a:latin typeface="Arial"/>
                <a:cs typeface="Arial"/>
              </a:rPr>
              <a:t>control </a:t>
            </a:r>
            <a:r>
              <a:rPr sz="2800" spc="-5" dirty="0">
                <a:solidFill>
                  <a:schemeClr val="tx1"/>
                </a:solidFill>
                <a:latin typeface="Arial"/>
                <a:cs typeface="Arial"/>
              </a:rPr>
              <a:t>donde </a:t>
            </a:r>
            <a:r>
              <a:rPr sz="2800" dirty="0">
                <a:solidFill>
                  <a:schemeClr val="tx1"/>
                </a:solidFill>
                <a:latin typeface="Arial"/>
                <a:cs typeface="Arial"/>
              </a:rPr>
              <a:t>se </a:t>
            </a:r>
            <a:r>
              <a:rPr sz="2800" spc="-5" dirty="0">
                <a:solidFill>
                  <a:schemeClr val="tx1"/>
                </a:solidFill>
                <a:latin typeface="Arial"/>
                <a:cs typeface="Arial"/>
              </a:rPr>
              <a:t>encuentra la </a:t>
            </a:r>
            <a:r>
              <a:rPr sz="2800" dirty="0">
                <a:solidFill>
                  <a:schemeClr val="tx1"/>
                </a:solidFill>
                <a:latin typeface="Arial"/>
                <a:cs typeface="Arial"/>
              </a:rPr>
              <a:t> </a:t>
            </a:r>
            <a:r>
              <a:rPr sz="2800" spc="-5" dirty="0">
                <a:solidFill>
                  <a:schemeClr val="tx1"/>
                </a:solidFill>
                <a:latin typeface="Arial"/>
                <a:cs typeface="Arial"/>
              </a:rPr>
              <a:t>protección diferencial </a:t>
            </a:r>
            <a:r>
              <a:rPr sz="2800" dirty="0">
                <a:solidFill>
                  <a:schemeClr val="tx1"/>
                </a:solidFill>
                <a:latin typeface="Arial"/>
                <a:cs typeface="Arial"/>
              </a:rPr>
              <a:t>y </a:t>
            </a:r>
            <a:r>
              <a:rPr sz="2800" spc="-5" dirty="0">
                <a:solidFill>
                  <a:schemeClr val="tx1"/>
                </a:solidFill>
                <a:latin typeface="Arial"/>
                <a:cs typeface="Arial"/>
              </a:rPr>
              <a:t>por otro lado permite que los ajustes del </a:t>
            </a:r>
            <a:r>
              <a:rPr sz="2800" dirty="0">
                <a:solidFill>
                  <a:schemeClr val="tx1"/>
                </a:solidFill>
                <a:latin typeface="Arial"/>
                <a:cs typeface="Arial"/>
              </a:rPr>
              <a:t>relé sean más </a:t>
            </a:r>
            <a:r>
              <a:rPr sz="2800" spc="5" dirty="0">
                <a:solidFill>
                  <a:schemeClr val="tx1"/>
                </a:solidFill>
                <a:latin typeface="Arial"/>
                <a:cs typeface="Arial"/>
              </a:rPr>
              <a:t> </a:t>
            </a:r>
            <a:r>
              <a:rPr sz="2800" spc="-5" dirty="0">
                <a:solidFill>
                  <a:schemeClr val="tx1"/>
                </a:solidFill>
                <a:latin typeface="Arial"/>
                <a:cs typeface="Arial"/>
              </a:rPr>
              <a:t>sensibles</a:t>
            </a:r>
            <a:endParaRPr sz="2800" dirty="0">
              <a:solidFill>
                <a:schemeClr val="tx1"/>
              </a:solidFill>
              <a:latin typeface="Arial"/>
              <a:cs typeface="Arial"/>
            </a:endParaRPr>
          </a:p>
        </p:txBody>
      </p:sp>
      <p:sp>
        <p:nvSpPr>
          <p:cNvPr id="7" name="Rectángulo 6"/>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4381500" y="1"/>
            <a:ext cx="115930" cy="114553"/>
          </a:xfrm>
          <a:prstGeom prst="rect">
            <a:avLst/>
          </a:prstGeom>
        </p:spPr>
      </p:pic>
      <p:sp>
        <p:nvSpPr>
          <p:cNvPr id="7" name="Rectángulo 6"/>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Rectángulo 2"/>
          <p:cNvSpPr/>
          <p:nvPr/>
        </p:nvSpPr>
        <p:spPr>
          <a:xfrm>
            <a:off x="635000" y="999756"/>
            <a:ext cx="16687800" cy="4524315"/>
          </a:xfrm>
          <a:prstGeom prst="rect">
            <a:avLst/>
          </a:prstGeom>
        </p:spPr>
        <p:txBody>
          <a:bodyPr wrap="square">
            <a:spAutoFit/>
          </a:bodyPr>
          <a:lstStyle/>
          <a:p>
            <a:pPr marL="342900" indent="-342900" algn="just">
              <a:buFont typeface="Arial" panose="020B0604020202020204" pitchFamily="34" charset="0"/>
              <a:buChar char="•"/>
            </a:pPr>
            <a:r>
              <a:rPr lang="es-AR" sz="2400" i="0" u="none" strike="noStrike" baseline="0" dirty="0" smtClean="0">
                <a:solidFill>
                  <a:schemeClr val="tx1"/>
                </a:solidFill>
                <a:latin typeface="Arial" panose="020B0604020202020204" pitchFamily="34" charset="0"/>
              </a:rPr>
              <a:t>Los acopladores de línea, los cuales no tienen acero en sus núcleos, se pueden usar para superar el problema de la saturación de los transformadores de corriente. Estos dispositivos tienen una característica lineal que producen tensión en el secundario con una magnitud directamente proporcional a la corriente en el lado primario. </a:t>
            </a:r>
          </a:p>
          <a:p>
            <a:pPr marL="342900" indent="-342900" algn="just">
              <a:buFont typeface="Arial" panose="020B0604020202020204" pitchFamily="34" charset="0"/>
              <a:buChar char="•"/>
            </a:pPr>
            <a:endParaRPr lang="es-AR" sz="2400" dirty="0">
              <a:solidFill>
                <a:schemeClr val="tx1"/>
              </a:solidFill>
              <a:latin typeface="Arial" panose="020B0604020202020204" pitchFamily="34" charset="0"/>
            </a:endParaRPr>
          </a:p>
          <a:p>
            <a:pPr marL="342900" indent="-342900" algn="just">
              <a:buFont typeface="Arial" panose="020B0604020202020204" pitchFamily="34" charset="0"/>
              <a:buChar char="•"/>
            </a:pPr>
            <a:r>
              <a:rPr lang="es-AR" sz="2400" i="0" u="none" strike="noStrike" baseline="0" dirty="0" smtClean="0">
                <a:solidFill>
                  <a:schemeClr val="tx1"/>
                </a:solidFill>
                <a:latin typeface="Arial" panose="020B0604020202020204" pitchFamily="34" charset="0"/>
              </a:rPr>
              <a:t>Para una falla externa, la suma de las tensiones será muy cercana a cero.</a:t>
            </a:r>
          </a:p>
          <a:p>
            <a:pPr marL="342900" indent="-342900" algn="just">
              <a:buFont typeface="Arial" panose="020B0604020202020204" pitchFamily="34" charset="0"/>
              <a:buChar char="•"/>
            </a:pPr>
            <a:endParaRPr lang="es-AR" sz="2400" i="0" u="none" strike="noStrike" baseline="0" dirty="0" smtClean="0">
              <a:solidFill>
                <a:schemeClr val="tx1"/>
              </a:solidFill>
              <a:latin typeface="Arial" panose="020B0604020202020204" pitchFamily="34" charset="0"/>
            </a:endParaRPr>
          </a:p>
          <a:p>
            <a:pPr marL="342900" indent="-342900" algn="just">
              <a:buFont typeface="Arial" panose="020B0604020202020204" pitchFamily="34" charset="0"/>
              <a:buChar char="•"/>
            </a:pPr>
            <a:r>
              <a:rPr lang="es-AR" sz="2400" i="0" u="none" strike="noStrike" baseline="0" dirty="0" smtClean="0">
                <a:solidFill>
                  <a:schemeClr val="tx1"/>
                </a:solidFill>
                <a:latin typeface="Arial" panose="020B0604020202020204" pitchFamily="34" charset="0"/>
              </a:rPr>
              <a:t>Por otro lado, todas las tensiones son aditivas para una falla interna, originando de esta manera una tensión suficiente para la operación del relé.</a:t>
            </a:r>
          </a:p>
          <a:p>
            <a:pPr marL="342900" indent="-342900" algn="just">
              <a:buFont typeface="Arial" panose="020B0604020202020204" pitchFamily="34" charset="0"/>
              <a:buChar char="•"/>
            </a:pPr>
            <a:endParaRPr lang="es-AR" sz="2400" i="0" u="none" strike="noStrike" baseline="0" dirty="0" smtClean="0">
              <a:solidFill>
                <a:schemeClr val="tx1"/>
              </a:solidFill>
              <a:latin typeface="Arial" panose="020B0604020202020204" pitchFamily="34" charset="0"/>
            </a:endParaRPr>
          </a:p>
          <a:p>
            <a:pPr marL="342900" indent="-342900" algn="just">
              <a:buFont typeface="Arial" panose="020B0604020202020204" pitchFamily="34" charset="0"/>
              <a:buChar char="•"/>
            </a:pPr>
            <a:r>
              <a:rPr lang="es-AR" sz="2400" i="0" u="none" strike="noStrike" baseline="0" dirty="0" smtClean="0">
                <a:solidFill>
                  <a:schemeClr val="tx1"/>
                </a:solidFill>
                <a:latin typeface="Arial" panose="020B0604020202020204" pitchFamily="34" charset="0"/>
              </a:rPr>
              <a:t>Estos dispositivos proporcionan una solución relativamente simple para la protección de barras, algunas aplicaciones aún existen, pero en los últimos años los acopladores lineales no son aceptados debido a su característica especial y limitada aplicación</a:t>
            </a:r>
            <a:endParaRPr lang="es-AR" sz="2400" dirty="0">
              <a:solidFill>
                <a:schemeClr val="tx1"/>
              </a:solidFill>
            </a:endParaRPr>
          </a:p>
        </p:txBody>
      </p:sp>
      <p:sp>
        <p:nvSpPr>
          <p:cNvPr id="8" name="Rectángulo 7"/>
          <p:cNvSpPr/>
          <p:nvPr/>
        </p:nvSpPr>
        <p:spPr>
          <a:xfrm>
            <a:off x="4497430" y="618923"/>
            <a:ext cx="9778639" cy="523220"/>
          </a:xfrm>
          <a:prstGeom prst="rect">
            <a:avLst/>
          </a:prstGeom>
        </p:spPr>
        <p:txBody>
          <a:bodyPr wrap="none">
            <a:spAutoFit/>
          </a:bodyPr>
          <a:lstStyle/>
          <a:p>
            <a:r>
              <a:rPr lang="es-AR" sz="2800" b="1" i="0" u="none" strike="noStrike" baseline="0" dirty="0" smtClean="0">
                <a:solidFill>
                  <a:schemeClr val="tx1"/>
                </a:solidFill>
                <a:effectLst>
                  <a:outerShdw blurRad="38100" dist="38100" dir="2700000" algn="tl">
                    <a:srgbClr val="000000">
                      <a:alpha val="43137"/>
                    </a:srgbClr>
                  </a:outerShdw>
                </a:effectLst>
                <a:latin typeface="Arial" panose="020B0604020202020204" pitchFamily="34" charset="0"/>
              </a:rPr>
              <a:t>PROTECCION DE BARRAS – ACOPLADORES DE LINEA</a:t>
            </a:r>
            <a:endParaRPr lang="es-AR" sz="2800" b="1" dirty="0">
              <a:solidFill>
                <a:schemeClr val="tx1"/>
              </a:solidFill>
              <a:effectLst>
                <a:outerShdw blurRad="38100" dist="38100" dir="2700000" algn="tl">
                  <a:srgbClr val="000000">
                    <a:alpha val="43137"/>
                  </a:srgbClr>
                </a:outerShdw>
              </a:effectLst>
            </a:endParaRPr>
          </a:p>
        </p:txBody>
      </p:sp>
      <p:pic>
        <p:nvPicPr>
          <p:cNvPr id="9" name="Imagen 8"/>
          <p:cNvPicPr>
            <a:picLocks noChangeAspect="1"/>
          </p:cNvPicPr>
          <p:nvPr/>
        </p:nvPicPr>
        <p:blipFill>
          <a:blip r:embed="rId3"/>
          <a:stretch>
            <a:fillRect/>
          </a:stretch>
        </p:blipFill>
        <p:spPr>
          <a:xfrm>
            <a:off x="5283200" y="5181600"/>
            <a:ext cx="10210800" cy="4495800"/>
          </a:xfrm>
          <a:prstGeom prst="rect">
            <a:avLst/>
          </a:prstGeom>
        </p:spPr>
      </p:pic>
    </p:spTree>
    <p:extLst>
      <p:ext uri="{BB962C8B-B14F-4D97-AF65-F5344CB8AC3E}">
        <p14:creationId xmlns:p14="http://schemas.microsoft.com/office/powerpoint/2010/main" val="2246777064"/>
      </p:ext>
    </p:extLst>
  </p:cSld>
  <p:clrMapOvr>
    <a:masterClrMapping/>
  </p:clrMapOvr>
  <p:transition>
    <p:blinds/>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4381500" y="1"/>
            <a:ext cx="115930" cy="114553"/>
          </a:xfrm>
          <a:prstGeom prst="rect">
            <a:avLst/>
          </a:prstGeom>
        </p:spPr>
      </p:pic>
      <p:sp>
        <p:nvSpPr>
          <p:cNvPr id="5" name="object 5"/>
          <p:cNvSpPr txBox="1">
            <a:spLocks noGrp="1"/>
          </p:cNvSpPr>
          <p:nvPr>
            <p:ph type="title"/>
          </p:nvPr>
        </p:nvSpPr>
        <p:spPr>
          <a:xfrm>
            <a:off x="1816972" y="381508"/>
            <a:ext cx="153162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DIFERENCIAL</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RESTRICCION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PORCENTUAL</a:t>
            </a:r>
            <a:endParaRPr sz="3200" b="1" dirty="0">
              <a:solidFill>
                <a:schemeClr val="tx1"/>
              </a:solidFill>
              <a:effectLst>
                <a:outerShdw blurRad="38100" dist="38100" dir="2700000" algn="tl">
                  <a:srgbClr val="000000">
                    <a:alpha val="43137"/>
                  </a:srgbClr>
                </a:outerShdw>
              </a:effectLst>
            </a:endParaRPr>
          </a:p>
        </p:txBody>
      </p:sp>
      <p:sp>
        <p:nvSpPr>
          <p:cNvPr id="126" name="object 126"/>
          <p:cNvSpPr txBox="1"/>
          <p:nvPr/>
        </p:nvSpPr>
        <p:spPr>
          <a:xfrm>
            <a:off x="558800" y="1180845"/>
            <a:ext cx="16992600" cy="4321696"/>
          </a:xfrm>
          <a:prstGeom prst="rect">
            <a:avLst/>
          </a:prstGeom>
        </p:spPr>
        <p:txBody>
          <a:bodyPr vert="horz" wrap="square" lIns="0" tIns="12700" rIns="0" bIns="0" rtlCol="0">
            <a:spAutoFit/>
          </a:bodyPr>
          <a:lstStyle/>
          <a:p>
            <a:pPr marL="311150" marR="20320" indent="-285750" algn="just">
              <a:spcBef>
                <a:spcPts val="100"/>
              </a:spcBef>
              <a:buFont typeface="Wingdings" panose="05000000000000000000" pitchFamily="2" charset="2"/>
              <a:buChar char="§"/>
            </a:pPr>
            <a:r>
              <a:rPr sz="2800" spc="-5" dirty="0" smtClean="0">
                <a:solidFill>
                  <a:schemeClr val="tx1"/>
                </a:solidFill>
                <a:latin typeface="Arial"/>
                <a:cs typeface="Arial"/>
              </a:rPr>
              <a:t>El </a:t>
            </a:r>
            <a:r>
              <a:rPr sz="2800" spc="-5" dirty="0">
                <a:solidFill>
                  <a:schemeClr val="tx1"/>
                </a:solidFill>
                <a:latin typeface="Arial"/>
                <a:cs typeface="Arial"/>
              </a:rPr>
              <a:t>relé actuará cuando la corriente diferencial </a:t>
            </a:r>
            <a:r>
              <a:rPr sz="2800" dirty="0">
                <a:solidFill>
                  <a:schemeClr val="tx1"/>
                </a:solidFill>
                <a:latin typeface="Arial"/>
                <a:cs typeface="Arial"/>
              </a:rPr>
              <a:t>(I</a:t>
            </a:r>
            <a:r>
              <a:rPr sz="2800" baseline="-25252" dirty="0">
                <a:solidFill>
                  <a:schemeClr val="tx1"/>
                </a:solidFill>
                <a:latin typeface="Arial"/>
                <a:cs typeface="Arial"/>
              </a:rPr>
              <a:t>d</a:t>
            </a:r>
            <a:r>
              <a:rPr sz="2800" dirty="0">
                <a:solidFill>
                  <a:schemeClr val="tx1"/>
                </a:solidFill>
                <a:latin typeface="Arial"/>
                <a:cs typeface="Arial"/>
              </a:rPr>
              <a:t>) </a:t>
            </a:r>
            <a:r>
              <a:rPr sz="2800" spc="-5" dirty="0">
                <a:solidFill>
                  <a:schemeClr val="tx1"/>
                </a:solidFill>
                <a:latin typeface="Arial"/>
                <a:cs typeface="Arial"/>
              </a:rPr>
              <a:t>es mayor que un porcentaje del </a:t>
            </a:r>
            <a:r>
              <a:rPr sz="2800" dirty="0">
                <a:solidFill>
                  <a:schemeClr val="tx1"/>
                </a:solidFill>
                <a:latin typeface="Arial"/>
                <a:cs typeface="Arial"/>
              </a:rPr>
              <a:t> </a:t>
            </a:r>
            <a:r>
              <a:rPr sz="2800" spc="-5" dirty="0">
                <a:solidFill>
                  <a:schemeClr val="tx1"/>
                </a:solidFill>
                <a:latin typeface="Arial"/>
                <a:cs typeface="Arial"/>
              </a:rPr>
              <a:t>total</a:t>
            </a:r>
            <a:r>
              <a:rPr sz="2800" spc="-10" dirty="0">
                <a:solidFill>
                  <a:schemeClr val="tx1"/>
                </a:solidFill>
                <a:latin typeface="Arial"/>
                <a:cs typeface="Arial"/>
              </a:rPr>
              <a:t> </a:t>
            </a:r>
            <a:r>
              <a:rPr sz="2800" spc="-5" dirty="0">
                <a:solidFill>
                  <a:schemeClr val="tx1"/>
                </a:solidFill>
                <a:latin typeface="Arial"/>
                <a:cs typeface="Arial"/>
              </a:rPr>
              <a:t>de la corriente de restricción</a:t>
            </a:r>
            <a:endParaRPr sz="2800" dirty="0">
              <a:solidFill>
                <a:schemeClr val="tx1"/>
              </a:solidFill>
              <a:latin typeface="Arial"/>
              <a:cs typeface="Arial"/>
            </a:endParaRPr>
          </a:p>
          <a:p>
            <a:pPr marL="482600" indent="-457200" algn="just">
              <a:spcBef>
                <a:spcPts val="10"/>
              </a:spcBef>
              <a:buFont typeface="Wingdings" panose="05000000000000000000" pitchFamily="2" charset="2"/>
              <a:buChar char="§"/>
            </a:pPr>
            <a:r>
              <a:rPr sz="2800" spc="-5" dirty="0" smtClean="0">
                <a:solidFill>
                  <a:schemeClr val="tx1"/>
                </a:solidFill>
                <a:latin typeface="Arial"/>
                <a:cs typeface="Arial"/>
              </a:rPr>
              <a:t>La</a:t>
            </a:r>
            <a:r>
              <a:rPr sz="2800" spc="-10" dirty="0" smtClean="0">
                <a:solidFill>
                  <a:schemeClr val="tx1"/>
                </a:solidFill>
                <a:latin typeface="Arial"/>
                <a:cs typeface="Arial"/>
              </a:rPr>
              <a:t> </a:t>
            </a:r>
            <a:r>
              <a:rPr sz="2800" spc="-5" dirty="0">
                <a:solidFill>
                  <a:schemeClr val="tx1"/>
                </a:solidFill>
                <a:latin typeface="Arial"/>
                <a:cs typeface="Arial"/>
              </a:rPr>
              <a:t>magnitud del</a:t>
            </a:r>
            <a:r>
              <a:rPr sz="2800" spc="-10" dirty="0">
                <a:solidFill>
                  <a:schemeClr val="tx1"/>
                </a:solidFill>
                <a:latin typeface="Arial"/>
                <a:cs typeface="Arial"/>
              </a:rPr>
              <a:t> </a:t>
            </a:r>
            <a:r>
              <a:rPr sz="2800" spc="-5" dirty="0">
                <a:solidFill>
                  <a:schemeClr val="tx1"/>
                </a:solidFill>
                <a:latin typeface="Arial"/>
                <a:cs typeface="Arial"/>
              </a:rPr>
              <a:t>porcentaje</a:t>
            </a:r>
            <a:r>
              <a:rPr sz="2800" spc="5" dirty="0">
                <a:solidFill>
                  <a:schemeClr val="tx1"/>
                </a:solidFill>
                <a:latin typeface="Arial"/>
                <a:cs typeface="Arial"/>
              </a:rPr>
              <a:t> </a:t>
            </a:r>
            <a:r>
              <a:rPr sz="2800" spc="-5" dirty="0">
                <a:solidFill>
                  <a:schemeClr val="tx1"/>
                </a:solidFill>
                <a:latin typeface="Arial"/>
                <a:cs typeface="Arial"/>
              </a:rPr>
              <a:t>generalmente</a:t>
            </a:r>
            <a:r>
              <a:rPr sz="2800" spc="-10" dirty="0">
                <a:solidFill>
                  <a:schemeClr val="tx1"/>
                </a:solidFill>
                <a:latin typeface="Arial"/>
                <a:cs typeface="Arial"/>
              </a:rPr>
              <a:t> </a:t>
            </a:r>
            <a:r>
              <a:rPr sz="2800" spc="-5" dirty="0">
                <a:solidFill>
                  <a:schemeClr val="tx1"/>
                </a:solidFill>
                <a:latin typeface="Arial"/>
                <a:cs typeface="Arial"/>
              </a:rPr>
              <a:t>es</a:t>
            </a:r>
            <a:r>
              <a:rPr sz="2800" spc="-10" dirty="0">
                <a:solidFill>
                  <a:schemeClr val="tx1"/>
                </a:solidFill>
                <a:latin typeface="Arial"/>
                <a:cs typeface="Arial"/>
              </a:rPr>
              <a:t> </a:t>
            </a:r>
            <a:r>
              <a:rPr sz="2800" spc="-5" dirty="0">
                <a:solidFill>
                  <a:schemeClr val="tx1"/>
                </a:solidFill>
                <a:latin typeface="Arial"/>
                <a:cs typeface="Arial"/>
              </a:rPr>
              <a:t>ajustable</a:t>
            </a:r>
            <a:endParaRPr sz="2800" dirty="0">
              <a:solidFill>
                <a:schemeClr val="tx1"/>
              </a:solidFill>
              <a:latin typeface="Arial"/>
              <a:cs typeface="Arial"/>
            </a:endParaRPr>
          </a:p>
          <a:p>
            <a:pPr marL="482600" marR="17780" indent="-457200" algn="just">
              <a:spcBef>
                <a:spcPts val="10"/>
              </a:spcBef>
              <a:buFont typeface="Wingdings" panose="05000000000000000000" pitchFamily="2" charset="2"/>
              <a:buChar char="§"/>
            </a:pPr>
            <a:r>
              <a:rPr sz="2800" spc="-5" dirty="0" smtClean="0">
                <a:solidFill>
                  <a:schemeClr val="tx1"/>
                </a:solidFill>
                <a:latin typeface="Arial"/>
                <a:cs typeface="Arial"/>
              </a:rPr>
              <a:t>La</a:t>
            </a:r>
            <a:r>
              <a:rPr sz="2800" dirty="0" smtClean="0">
                <a:solidFill>
                  <a:schemeClr val="tx1"/>
                </a:solidFill>
                <a:latin typeface="Arial"/>
                <a:cs typeface="Arial"/>
              </a:rPr>
              <a:t> </a:t>
            </a:r>
            <a:r>
              <a:rPr sz="2800" spc="-5" dirty="0">
                <a:solidFill>
                  <a:schemeClr val="tx1"/>
                </a:solidFill>
                <a:latin typeface="Arial"/>
                <a:cs typeface="Arial"/>
              </a:rPr>
              <a:t>característica</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operación</a:t>
            </a:r>
            <a:r>
              <a:rPr sz="2800" dirty="0">
                <a:solidFill>
                  <a:schemeClr val="tx1"/>
                </a:solidFill>
                <a:latin typeface="Arial"/>
                <a:cs typeface="Arial"/>
              </a:rPr>
              <a:t> </a:t>
            </a:r>
            <a:r>
              <a:rPr sz="2800" spc="-5" dirty="0">
                <a:solidFill>
                  <a:schemeClr val="tx1"/>
                </a:solidFill>
                <a:latin typeface="Arial"/>
                <a:cs typeface="Arial"/>
              </a:rPr>
              <a:t>del</a:t>
            </a:r>
            <a:r>
              <a:rPr sz="2800" dirty="0">
                <a:solidFill>
                  <a:schemeClr val="tx1"/>
                </a:solidFill>
                <a:latin typeface="Arial"/>
                <a:cs typeface="Arial"/>
              </a:rPr>
              <a:t> </a:t>
            </a:r>
            <a:r>
              <a:rPr sz="2800" spc="-5" dirty="0">
                <a:solidFill>
                  <a:schemeClr val="tx1"/>
                </a:solidFill>
                <a:latin typeface="Arial"/>
                <a:cs typeface="Arial"/>
              </a:rPr>
              <a:t>relé</a:t>
            </a:r>
            <a:r>
              <a:rPr sz="2800" dirty="0">
                <a:solidFill>
                  <a:schemeClr val="tx1"/>
                </a:solidFill>
                <a:latin typeface="Arial"/>
                <a:cs typeface="Arial"/>
              </a:rPr>
              <a:t> </a:t>
            </a:r>
            <a:r>
              <a:rPr sz="2800" spc="-5" dirty="0">
                <a:solidFill>
                  <a:schemeClr val="tx1"/>
                </a:solidFill>
                <a:latin typeface="Arial"/>
                <a:cs typeface="Arial"/>
              </a:rPr>
              <a:t>es</a:t>
            </a:r>
            <a:r>
              <a:rPr sz="2800" dirty="0">
                <a:solidFill>
                  <a:schemeClr val="tx1"/>
                </a:solidFill>
                <a:latin typeface="Arial"/>
                <a:cs typeface="Arial"/>
              </a:rPr>
              <a:t> </a:t>
            </a:r>
            <a:r>
              <a:rPr sz="2800" spc="-5" dirty="0">
                <a:solidFill>
                  <a:schemeClr val="tx1"/>
                </a:solidFill>
                <a:latin typeface="Arial"/>
                <a:cs typeface="Arial"/>
              </a:rPr>
              <a:t>tal</a:t>
            </a:r>
            <a:r>
              <a:rPr sz="2800"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condiciones</a:t>
            </a:r>
            <a:r>
              <a:rPr sz="2800" dirty="0">
                <a:solidFill>
                  <a:schemeClr val="tx1"/>
                </a:solidFill>
                <a:latin typeface="Arial"/>
                <a:cs typeface="Arial"/>
              </a:rPr>
              <a:t> </a:t>
            </a:r>
            <a:r>
              <a:rPr sz="2800" spc="-5" dirty="0">
                <a:solidFill>
                  <a:schemeClr val="tx1"/>
                </a:solidFill>
                <a:latin typeface="Arial"/>
                <a:cs typeface="Arial"/>
              </a:rPr>
              <a:t>sin</a:t>
            </a:r>
            <a:r>
              <a:rPr sz="2800" dirty="0">
                <a:solidFill>
                  <a:schemeClr val="tx1"/>
                </a:solidFill>
                <a:latin typeface="Arial"/>
                <a:cs typeface="Arial"/>
              </a:rPr>
              <a:t> </a:t>
            </a:r>
            <a:r>
              <a:rPr sz="2800" spc="-5" dirty="0">
                <a:solidFill>
                  <a:schemeClr val="tx1"/>
                </a:solidFill>
                <a:latin typeface="Arial"/>
                <a:cs typeface="Arial"/>
              </a:rPr>
              <a:t>fallas</a:t>
            </a:r>
            <a:r>
              <a:rPr sz="2800" dirty="0">
                <a:solidFill>
                  <a:schemeClr val="tx1"/>
                </a:solidFill>
                <a:latin typeface="Arial"/>
                <a:cs typeface="Arial"/>
              </a:rPr>
              <a:t> </a:t>
            </a:r>
            <a:r>
              <a:rPr sz="2800" spc="-5" dirty="0">
                <a:solidFill>
                  <a:schemeClr val="tx1"/>
                </a:solidFill>
                <a:latin typeface="Arial"/>
                <a:cs typeface="Arial"/>
              </a:rPr>
              <a:t>la </a:t>
            </a:r>
            <a:r>
              <a:rPr sz="2800" spc="-430" dirty="0">
                <a:solidFill>
                  <a:schemeClr val="tx1"/>
                </a:solidFill>
                <a:latin typeface="Arial"/>
                <a:cs typeface="Arial"/>
              </a:rPr>
              <a:t> </a:t>
            </a:r>
            <a:r>
              <a:rPr sz="2800" spc="-5" dirty="0">
                <a:solidFill>
                  <a:schemeClr val="tx1"/>
                </a:solidFill>
                <a:latin typeface="Arial"/>
                <a:cs typeface="Arial"/>
              </a:rPr>
              <a:t>corriente de restricción siempre</a:t>
            </a:r>
            <a:r>
              <a:rPr sz="2800" dirty="0">
                <a:solidFill>
                  <a:schemeClr val="tx1"/>
                </a:solidFill>
                <a:latin typeface="Arial"/>
                <a:cs typeface="Arial"/>
              </a:rPr>
              <a:t> </a:t>
            </a:r>
            <a:r>
              <a:rPr sz="2800" spc="-5" dirty="0">
                <a:solidFill>
                  <a:schemeClr val="tx1"/>
                </a:solidFill>
                <a:latin typeface="Arial"/>
                <a:cs typeface="Arial"/>
              </a:rPr>
              <a:t>es mayor</a:t>
            </a:r>
            <a:r>
              <a:rPr sz="2800" spc="10" dirty="0">
                <a:solidFill>
                  <a:schemeClr val="tx1"/>
                </a:solidFill>
                <a:latin typeface="Arial"/>
                <a:cs typeface="Arial"/>
              </a:rPr>
              <a:t> </a:t>
            </a:r>
            <a:r>
              <a:rPr sz="2800" dirty="0">
                <a:solidFill>
                  <a:schemeClr val="tx1"/>
                </a:solidFill>
                <a:latin typeface="Arial"/>
                <a:cs typeface="Arial"/>
              </a:rPr>
              <a:t>y </a:t>
            </a:r>
            <a:r>
              <a:rPr sz="2800" spc="-5" dirty="0">
                <a:solidFill>
                  <a:schemeClr val="tx1"/>
                </a:solidFill>
                <a:latin typeface="Arial"/>
                <a:cs typeface="Arial"/>
              </a:rPr>
              <a:t>la corriente diferencial es</a:t>
            </a:r>
            <a:r>
              <a:rPr sz="2800" dirty="0">
                <a:solidFill>
                  <a:schemeClr val="tx1"/>
                </a:solidFill>
                <a:latin typeface="Arial"/>
                <a:cs typeface="Arial"/>
              </a:rPr>
              <a:t> </a:t>
            </a:r>
            <a:r>
              <a:rPr sz="2800" spc="-5" dirty="0">
                <a:solidFill>
                  <a:schemeClr val="tx1"/>
                </a:solidFill>
                <a:latin typeface="Arial"/>
                <a:cs typeface="Arial"/>
              </a:rPr>
              <a:t>casi</a:t>
            </a:r>
            <a:r>
              <a:rPr sz="2800" spc="-10" dirty="0">
                <a:solidFill>
                  <a:schemeClr val="tx1"/>
                </a:solidFill>
                <a:latin typeface="Arial"/>
                <a:cs typeface="Arial"/>
              </a:rPr>
              <a:t> </a:t>
            </a:r>
            <a:r>
              <a:rPr sz="2800" spc="-5" dirty="0">
                <a:solidFill>
                  <a:schemeClr val="tx1"/>
                </a:solidFill>
                <a:latin typeface="Arial"/>
                <a:cs typeface="Arial"/>
              </a:rPr>
              <a:t>nula</a:t>
            </a:r>
            <a:endParaRPr sz="2800" dirty="0">
              <a:solidFill>
                <a:schemeClr val="tx1"/>
              </a:solidFill>
              <a:latin typeface="Arial"/>
              <a:cs typeface="Arial"/>
            </a:endParaRPr>
          </a:p>
          <a:p>
            <a:pPr marL="482600" marR="19050" indent="-457200" algn="just">
              <a:spcBef>
                <a:spcPts val="10"/>
              </a:spcBef>
              <a:buFont typeface="Wingdings" panose="05000000000000000000" pitchFamily="2" charset="2"/>
              <a:buChar char="§"/>
            </a:pPr>
            <a:r>
              <a:rPr sz="2800" spc="-5" dirty="0" smtClean="0">
                <a:solidFill>
                  <a:schemeClr val="tx1"/>
                </a:solidFill>
                <a:latin typeface="Arial"/>
                <a:cs typeface="Arial"/>
              </a:rPr>
              <a:t>La </a:t>
            </a:r>
            <a:r>
              <a:rPr sz="2800" spc="-5" dirty="0">
                <a:solidFill>
                  <a:schemeClr val="tx1"/>
                </a:solidFill>
                <a:latin typeface="Arial"/>
                <a:cs typeface="Arial"/>
              </a:rPr>
              <a:t>pendiente de la característica de operación depende del ajuste del porcentaje de </a:t>
            </a:r>
            <a:r>
              <a:rPr sz="2800" spc="-430" dirty="0">
                <a:solidFill>
                  <a:schemeClr val="tx1"/>
                </a:solidFill>
                <a:latin typeface="Arial"/>
                <a:cs typeface="Arial"/>
              </a:rPr>
              <a:t> </a:t>
            </a:r>
            <a:r>
              <a:rPr sz="2800" spc="-5" dirty="0">
                <a:solidFill>
                  <a:schemeClr val="tx1"/>
                </a:solidFill>
                <a:latin typeface="Arial"/>
                <a:cs typeface="Arial"/>
              </a:rPr>
              <a:t>restricción</a:t>
            </a:r>
            <a:endParaRPr sz="2800" dirty="0">
              <a:solidFill>
                <a:schemeClr val="tx1"/>
              </a:solidFill>
              <a:latin typeface="Arial"/>
              <a:cs typeface="Arial"/>
            </a:endParaRPr>
          </a:p>
          <a:p>
            <a:pPr marL="482600" marR="18415" indent="-457200" algn="just">
              <a:spcBef>
                <a:spcPts val="5"/>
              </a:spcBef>
              <a:buFont typeface="Wingdings" panose="05000000000000000000" pitchFamily="2" charset="2"/>
              <a:buChar char="§"/>
            </a:pPr>
            <a:r>
              <a:rPr sz="2800" spc="-5" dirty="0" smtClean="0">
                <a:solidFill>
                  <a:schemeClr val="tx1"/>
                </a:solidFill>
                <a:latin typeface="Arial"/>
                <a:cs typeface="Arial"/>
              </a:rPr>
              <a:t>En </a:t>
            </a:r>
            <a:r>
              <a:rPr sz="2800" spc="-5" dirty="0">
                <a:solidFill>
                  <a:schemeClr val="tx1"/>
                </a:solidFill>
                <a:latin typeface="Arial"/>
                <a:cs typeface="Arial"/>
              </a:rPr>
              <a:t>las instalaciones donde las relaciones de transformación de los transformadores </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no</a:t>
            </a:r>
            <a:r>
              <a:rPr sz="2800" dirty="0">
                <a:solidFill>
                  <a:schemeClr val="tx1"/>
                </a:solidFill>
                <a:latin typeface="Arial"/>
                <a:cs typeface="Arial"/>
              </a:rPr>
              <a:t> </a:t>
            </a:r>
            <a:r>
              <a:rPr sz="2800" spc="-5" dirty="0">
                <a:solidFill>
                  <a:schemeClr val="tx1"/>
                </a:solidFill>
                <a:latin typeface="Arial"/>
                <a:cs typeface="Arial"/>
              </a:rPr>
              <a:t>son</a:t>
            </a:r>
            <a:r>
              <a:rPr sz="2800" dirty="0">
                <a:solidFill>
                  <a:schemeClr val="tx1"/>
                </a:solidFill>
                <a:latin typeface="Arial"/>
                <a:cs typeface="Arial"/>
              </a:rPr>
              <a:t> </a:t>
            </a:r>
            <a:r>
              <a:rPr sz="2800" spc="-5" dirty="0">
                <a:solidFill>
                  <a:schemeClr val="tx1"/>
                </a:solidFill>
                <a:latin typeface="Arial"/>
                <a:cs typeface="Arial"/>
              </a:rPr>
              <a:t>iguales,</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pueden</a:t>
            </a:r>
            <a:r>
              <a:rPr sz="2800" dirty="0">
                <a:solidFill>
                  <a:schemeClr val="tx1"/>
                </a:solidFill>
                <a:latin typeface="Arial"/>
                <a:cs typeface="Arial"/>
              </a:rPr>
              <a:t> </a:t>
            </a:r>
            <a:r>
              <a:rPr sz="2800" spc="-5" dirty="0">
                <a:solidFill>
                  <a:schemeClr val="tx1"/>
                </a:solidFill>
                <a:latin typeface="Arial"/>
                <a:cs typeface="Arial"/>
              </a:rPr>
              <a:t>utilizar</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spc="430" dirty="0">
                <a:solidFill>
                  <a:schemeClr val="tx1"/>
                </a:solidFill>
                <a:latin typeface="Arial"/>
                <a:cs typeface="Arial"/>
              </a:rPr>
              <a:t> </a:t>
            </a:r>
            <a:r>
              <a:rPr sz="2800" spc="-5" dirty="0">
                <a:solidFill>
                  <a:schemeClr val="tx1"/>
                </a:solidFill>
                <a:latin typeface="Arial"/>
                <a:cs typeface="Arial"/>
              </a:rPr>
              <a:t>corriente </a:t>
            </a:r>
            <a:r>
              <a:rPr sz="2800" dirty="0">
                <a:solidFill>
                  <a:schemeClr val="tx1"/>
                </a:solidFill>
                <a:latin typeface="Arial"/>
                <a:cs typeface="Arial"/>
              </a:rPr>
              <a:t> </a:t>
            </a:r>
            <a:r>
              <a:rPr sz="2800" spc="-5" dirty="0">
                <a:solidFill>
                  <a:schemeClr val="tx1"/>
                </a:solidFill>
                <a:latin typeface="Arial"/>
                <a:cs typeface="Arial"/>
              </a:rPr>
              <a:t>auxiliares para</a:t>
            </a:r>
            <a:r>
              <a:rPr sz="2800" dirty="0">
                <a:solidFill>
                  <a:schemeClr val="tx1"/>
                </a:solidFill>
                <a:latin typeface="Arial"/>
                <a:cs typeface="Arial"/>
              </a:rPr>
              <a:t> </a:t>
            </a:r>
            <a:r>
              <a:rPr sz="2800" spc="-5" dirty="0">
                <a:solidFill>
                  <a:schemeClr val="tx1"/>
                </a:solidFill>
                <a:latin typeface="Arial"/>
                <a:cs typeface="Arial"/>
              </a:rPr>
              <a:t>adecuar la</a:t>
            </a:r>
            <a:r>
              <a:rPr sz="2800" dirty="0">
                <a:solidFill>
                  <a:schemeClr val="tx1"/>
                </a:solidFill>
                <a:latin typeface="Arial"/>
                <a:cs typeface="Arial"/>
              </a:rPr>
              <a:t> </a:t>
            </a:r>
            <a:r>
              <a:rPr sz="2800" spc="-5" dirty="0">
                <a:solidFill>
                  <a:schemeClr val="tx1"/>
                </a:solidFill>
                <a:latin typeface="Arial"/>
                <a:cs typeface="Arial"/>
              </a:rPr>
              <a:t>correcta relación necesaria para</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protección diferencial</a:t>
            </a:r>
            <a:endParaRPr sz="2800" dirty="0">
              <a:solidFill>
                <a:schemeClr val="tx1"/>
              </a:solidFill>
              <a:latin typeface="Arial"/>
              <a:cs typeface="Arial"/>
            </a:endParaRPr>
          </a:p>
          <a:p>
            <a:pPr marL="482600" indent="-457200" algn="just">
              <a:spcBef>
                <a:spcPts val="20"/>
              </a:spcBef>
              <a:buFont typeface="Wingdings" panose="05000000000000000000" pitchFamily="2" charset="2"/>
              <a:buChar char="§"/>
            </a:pPr>
            <a:r>
              <a:rPr sz="2800" spc="-5" dirty="0" smtClean="0">
                <a:solidFill>
                  <a:schemeClr val="tx1"/>
                </a:solidFill>
                <a:latin typeface="Arial"/>
                <a:cs typeface="Arial"/>
              </a:rPr>
              <a:t>Se</a:t>
            </a:r>
            <a:r>
              <a:rPr sz="2800" spc="-15" dirty="0" smtClean="0">
                <a:solidFill>
                  <a:schemeClr val="tx1"/>
                </a:solidFill>
                <a:latin typeface="Arial"/>
                <a:cs typeface="Arial"/>
              </a:rPr>
              <a:t> </a:t>
            </a:r>
            <a:r>
              <a:rPr sz="2800" spc="-5" dirty="0">
                <a:solidFill>
                  <a:schemeClr val="tx1"/>
                </a:solidFill>
                <a:latin typeface="Arial"/>
                <a:cs typeface="Arial"/>
              </a:rPr>
              <a:t>requiere</a:t>
            </a:r>
            <a:r>
              <a:rPr sz="2800" spc="-10" dirty="0">
                <a:solidFill>
                  <a:schemeClr val="tx1"/>
                </a:solidFill>
                <a:latin typeface="Arial"/>
                <a:cs typeface="Arial"/>
              </a:rPr>
              <a:t> </a:t>
            </a:r>
            <a:r>
              <a:rPr sz="2800" spc="-5" dirty="0">
                <a:solidFill>
                  <a:schemeClr val="tx1"/>
                </a:solidFill>
                <a:latin typeface="Arial"/>
                <a:cs typeface="Arial"/>
              </a:rPr>
              <a:t>una</a:t>
            </a:r>
            <a:r>
              <a:rPr sz="2800" spc="-10" dirty="0">
                <a:solidFill>
                  <a:schemeClr val="tx1"/>
                </a:solidFill>
                <a:latin typeface="Arial"/>
                <a:cs typeface="Arial"/>
              </a:rPr>
              <a:t> </a:t>
            </a:r>
            <a:r>
              <a:rPr sz="2800" spc="-5" dirty="0">
                <a:solidFill>
                  <a:schemeClr val="tx1"/>
                </a:solidFill>
                <a:latin typeface="Arial"/>
                <a:cs typeface="Arial"/>
              </a:rPr>
              <a:t>resistencia</a:t>
            </a:r>
            <a:r>
              <a:rPr sz="2800" spc="-10" dirty="0">
                <a:solidFill>
                  <a:schemeClr val="tx1"/>
                </a:solidFill>
                <a:latin typeface="Arial"/>
                <a:cs typeface="Arial"/>
              </a:rPr>
              <a:t> </a:t>
            </a:r>
            <a:r>
              <a:rPr sz="2800" spc="-5" dirty="0">
                <a:solidFill>
                  <a:schemeClr val="tx1"/>
                </a:solidFill>
                <a:latin typeface="Arial"/>
                <a:cs typeface="Arial"/>
              </a:rPr>
              <a:t>de</a:t>
            </a:r>
            <a:r>
              <a:rPr sz="2800" spc="-15" dirty="0">
                <a:solidFill>
                  <a:schemeClr val="tx1"/>
                </a:solidFill>
                <a:latin typeface="Arial"/>
                <a:cs typeface="Arial"/>
              </a:rPr>
              <a:t> </a:t>
            </a:r>
            <a:r>
              <a:rPr sz="2800" spc="-5" dirty="0">
                <a:solidFill>
                  <a:schemeClr val="tx1"/>
                </a:solidFill>
                <a:latin typeface="Arial"/>
                <a:cs typeface="Arial"/>
              </a:rPr>
              <a:t>estabilización</a:t>
            </a:r>
            <a:endParaRPr sz="2800" dirty="0">
              <a:solidFill>
                <a:schemeClr val="tx1"/>
              </a:solidFill>
              <a:latin typeface="Arial"/>
              <a:cs typeface="Arial"/>
            </a:endParaRPr>
          </a:p>
        </p:txBody>
      </p:sp>
      <p:sp>
        <p:nvSpPr>
          <p:cNvPr id="128" name="Rectángulo 127"/>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a:blip r:embed="rId3"/>
          <a:stretch>
            <a:fillRect/>
          </a:stretch>
        </p:blipFill>
        <p:spPr>
          <a:xfrm>
            <a:off x="2540000" y="5565787"/>
            <a:ext cx="12801600" cy="4251059"/>
          </a:xfrm>
          <a:prstGeom prst="rect">
            <a:avLst/>
          </a:prstGeom>
        </p:spPr>
      </p:pic>
    </p:spTree>
  </p:cSld>
  <p:clrMapOvr>
    <a:masterClrMapping/>
  </p:clrMapOvr>
  <p:transition>
    <p:blind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4381500" y="1"/>
            <a:ext cx="115930" cy="114553"/>
          </a:xfrm>
          <a:prstGeom prst="rect">
            <a:avLst/>
          </a:prstGeom>
        </p:spPr>
      </p:pic>
      <p:sp>
        <p:nvSpPr>
          <p:cNvPr id="6" name="object 6"/>
          <p:cNvSpPr txBox="1">
            <a:spLocks noGrp="1"/>
          </p:cNvSpPr>
          <p:nvPr>
            <p:ph type="title"/>
          </p:nvPr>
        </p:nvSpPr>
        <p:spPr>
          <a:xfrm>
            <a:off x="2029007" y="431526"/>
            <a:ext cx="157734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DIFERENCIAL</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RESTRICCION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PORCENTUAL</a:t>
            </a:r>
            <a:endParaRPr sz="3200" b="1" dirty="0">
              <a:solidFill>
                <a:schemeClr val="tx1"/>
              </a:solidFill>
              <a:effectLst>
                <a:outerShdw blurRad="38100" dist="38100" dir="2700000" algn="tl">
                  <a:srgbClr val="000000">
                    <a:alpha val="43137"/>
                  </a:srgbClr>
                </a:outerShdw>
              </a:effectLst>
            </a:endParaRPr>
          </a:p>
        </p:txBody>
      </p:sp>
      <p:sp>
        <p:nvSpPr>
          <p:cNvPr id="7" name="object 7"/>
          <p:cNvSpPr txBox="1"/>
          <p:nvPr/>
        </p:nvSpPr>
        <p:spPr>
          <a:xfrm>
            <a:off x="635000" y="1253540"/>
            <a:ext cx="16764000" cy="3638175"/>
          </a:xfrm>
          <a:prstGeom prst="rect">
            <a:avLst/>
          </a:prstGeom>
        </p:spPr>
        <p:txBody>
          <a:bodyPr vert="horz" wrap="square" lIns="0" tIns="36830" rIns="0" bIns="0" rtlCol="0">
            <a:spAutoFit/>
          </a:bodyPr>
          <a:lstStyle/>
          <a:p>
            <a:pPr marL="355600" indent="-342900" algn="just">
              <a:spcBef>
                <a:spcPts val="290"/>
              </a:spcBef>
              <a:buClr>
                <a:srgbClr val="FC0128"/>
              </a:buClr>
              <a:buSzPct val="75000"/>
              <a:buFont typeface="Wingdings"/>
              <a:buChar char=""/>
              <a:tabLst>
                <a:tab pos="355600" algn="l"/>
              </a:tabLst>
            </a:pPr>
            <a:r>
              <a:rPr sz="2800" spc="-5" dirty="0">
                <a:solidFill>
                  <a:schemeClr val="tx1"/>
                </a:solidFill>
                <a:latin typeface="Arial"/>
                <a:cs typeface="Arial"/>
              </a:rPr>
              <a:t>La</a:t>
            </a:r>
            <a:r>
              <a:rPr sz="2800" spc="-10" dirty="0">
                <a:solidFill>
                  <a:schemeClr val="tx1"/>
                </a:solidFill>
                <a:latin typeface="Arial"/>
                <a:cs typeface="Arial"/>
              </a:rPr>
              <a:t> </a:t>
            </a:r>
            <a:r>
              <a:rPr sz="2800" spc="-5" dirty="0">
                <a:solidFill>
                  <a:schemeClr val="tx1"/>
                </a:solidFill>
                <a:latin typeface="Arial"/>
                <a:cs typeface="Arial"/>
              </a:rPr>
              <a:t>selección</a:t>
            </a:r>
            <a:r>
              <a:rPr sz="2800" spc="-10" dirty="0">
                <a:solidFill>
                  <a:schemeClr val="tx1"/>
                </a:solidFill>
                <a:latin typeface="Arial"/>
                <a:cs typeface="Arial"/>
              </a:rPr>
              <a:t> </a:t>
            </a:r>
            <a:r>
              <a:rPr sz="2800" spc="-5" dirty="0">
                <a:solidFill>
                  <a:schemeClr val="tx1"/>
                </a:solidFill>
                <a:latin typeface="Arial"/>
                <a:cs typeface="Arial"/>
              </a:rPr>
              <a:t>de</a:t>
            </a:r>
            <a:r>
              <a:rPr sz="2800" spc="-10" dirty="0">
                <a:solidFill>
                  <a:schemeClr val="tx1"/>
                </a:solidFill>
                <a:latin typeface="Arial"/>
                <a:cs typeface="Arial"/>
              </a:rPr>
              <a:t> </a:t>
            </a:r>
            <a:r>
              <a:rPr sz="2800" spc="-5" dirty="0">
                <a:solidFill>
                  <a:schemeClr val="tx1"/>
                </a:solidFill>
                <a:latin typeface="Arial"/>
                <a:cs typeface="Arial"/>
              </a:rPr>
              <a:t>esta</a:t>
            </a:r>
            <a:r>
              <a:rPr sz="2800" spc="-10" dirty="0">
                <a:solidFill>
                  <a:schemeClr val="tx1"/>
                </a:solidFill>
                <a:latin typeface="Arial"/>
                <a:cs typeface="Arial"/>
              </a:rPr>
              <a:t> </a:t>
            </a:r>
            <a:r>
              <a:rPr sz="2800" spc="-5" dirty="0">
                <a:solidFill>
                  <a:schemeClr val="tx1"/>
                </a:solidFill>
                <a:latin typeface="Arial"/>
                <a:cs typeface="Arial"/>
              </a:rPr>
              <a:t>resistencia</a:t>
            </a:r>
            <a:r>
              <a:rPr sz="2800" spc="-10" dirty="0">
                <a:solidFill>
                  <a:schemeClr val="tx1"/>
                </a:solidFill>
                <a:latin typeface="Arial"/>
                <a:cs typeface="Arial"/>
              </a:rPr>
              <a:t> </a:t>
            </a:r>
            <a:r>
              <a:rPr sz="2800" spc="-5" dirty="0">
                <a:solidFill>
                  <a:schemeClr val="tx1"/>
                </a:solidFill>
                <a:latin typeface="Arial"/>
                <a:cs typeface="Arial"/>
              </a:rPr>
              <a:t>depende</a:t>
            </a:r>
            <a:r>
              <a:rPr sz="2800" spc="-10" dirty="0">
                <a:solidFill>
                  <a:schemeClr val="tx1"/>
                </a:solidFill>
                <a:latin typeface="Arial"/>
                <a:cs typeface="Arial"/>
              </a:rPr>
              <a:t> </a:t>
            </a:r>
            <a:r>
              <a:rPr sz="2800" spc="-5" dirty="0">
                <a:solidFill>
                  <a:schemeClr val="tx1"/>
                </a:solidFill>
                <a:latin typeface="Arial"/>
                <a:cs typeface="Arial"/>
              </a:rPr>
              <a:t>de:</a:t>
            </a:r>
            <a:endParaRPr sz="2800" dirty="0">
              <a:solidFill>
                <a:schemeClr val="tx1"/>
              </a:solidFill>
              <a:latin typeface="Arial"/>
              <a:cs typeface="Arial"/>
            </a:endParaRPr>
          </a:p>
          <a:p>
            <a:pPr marL="736600" lvl="1" indent="-191135" algn="just">
              <a:spcBef>
                <a:spcPts val="190"/>
              </a:spcBef>
              <a:buClr>
                <a:srgbClr val="FC0128"/>
              </a:buClr>
              <a:buSzPct val="75000"/>
              <a:buFont typeface="Wingdings"/>
              <a:buChar char=""/>
              <a:tabLst>
                <a:tab pos="736600" algn="l"/>
              </a:tabLst>
            </a:pPr>
            <a:r>
              <a:rPr sz="2800" spc="-5" dirty="0">
                <a:solidFill>
                  <a:schemeClr val="tx1"/>
                </a:solidFill>
                <a:latin typeface="Arial"/>
                <a:cs typeface="Arial"/>
              </a:rPr>
              <a:t>La</a:t>
            </a:r>
            <a:r>
              <a:rPr sz="2800" spc="-25" dirty="0">
                <a:solidFill>
                  <a:schemeClr val="tx1"/>
                </a:solidFill>
                <a:latin typeface="Arial"/>
                <a:cs typeface="Arial"/>
              </a:rPr>
              <a:t> </a:t>
            </a:r>
            <a:r>
              <a:rPr sz="2800" spc="-5" dirty="0">
                <a:solidFill>
                  <a:schemeClr val="tx1"/>
                </a:solidFill>
                <a:latin typeface="Arial"/>
                <a:cs typeface="Arial"/>
              </a:rPr>
              <a:t>sensibilidad</a:t>
            </a:r>
            <a:r>
              <a:rPr sz="2800" spc="-20" dirty="0">
                <a:solidFill>
                  <a:schemeClr val="tx1"/>
                </a:solidFill>
                <a:latin typeface="Arial"/>
                <a:cs typeface="Arial"/>
              </a:rPr>
              <a:t> </a:t>
            </a:r>
            <a:r>
              <a:rPr sz="2800" spc="-5" dirty="0">
                <a:solidFill>
                  <a:schemeClr val="tx1"/>
                </a:solidFill>
                <a:latin typeface="Arial"/>
                <a:cs typeface="Arial"/>
              </a:rPr>
              <a:t>del</a:t>
            </a:r>
            <a:r>
              <a:rPr sz="2800" spc="-20" dirty="0">
                <a:solidFill>
                  <a:schemeClr val="tx1"/>
                </a:solidFill>
                <a:latin typeface="Arial"/>
                <a:cs typeface="Arial"/>
              </a:rPr>
              <a:t> </a:t>
            </a:r>
            <a:r>
              <a:rPr sz="2800" spc="-5" dirty="0">
                <a:solidFill>
                  <a:schemeClr val="tx1"/>
                </a:solidFill>
                <a:latin typeface="Arial"/>
                <a:cs typeface="Arial"/>
              </a:rPr>
              <a:t>relé</a:t>
            </a:r>
            <a:endParaRPr sz="2800" dirty="0">
              <a:solidFill>
                <a:schemeClr val="tx1"/>
              </a:solidFill>
              <a:latin typeface="Arial"/>
              <a:cs typeface="Arial"/>
            </a:endParaRPr>
          </a:p>
          <a:p>
            <a:pPr marL="685165" lvl="1" indent="-140335" algn="just">
              <a:spcBef>
                <a:spcPts val="225"/>
              </a:spcBef>
              <a:buClr>
                <a:srgbClr val="FC0128"/>
              </a:buClr>
              <a:buSzPct val="75000"/>
              <a:buFont typeface="Wingdings"/>
              <a:buChar char=""/>
              <a:tabLst>
                <a:tab pos="685800" algn="l"/>
              </a:tabLst>
            </a:pPr>
            <a:r>
              <a:rPr sz="2800" spc="-5" dirty="0">
                <a:solidFill>
                  <a:schemeClr val="tx1"/>
                </a:solidFill>
                <a:latin typeface="Arial"/>
                <a:cs typeface="Arial"/>
              </a:rPr>
              <a:t>El</a:t>
            </a:r>
            <a:r>
              <a:rPr sz="2800" spc="-15" dirty="0">
                <a:solidFill>
                  <a:schemeClr val="tx1"/>
                </a:solidFill>
                <a:latin typeface="Arial"/>
                <a:cs typeface="Arial"/>
              </a:rPr>
              <a:t> </a:t>
            </a:r>
            <a:r>
              <a:rPr sz="2800" spc="-5" dirty="0">
                <a:solidFill>
                  <a:schemeClr val="tx1"/>
                </a:solidFill>
                <a:latin typeface="Arial"/>
                <a:cs typeface="Arial"/>
              </a:rPr>
              <a:t>ajuste</a:t>
            </a:r>
            <a:r>
              <a:rPr sz="2800" spc="-15" dirty="0">
                <a:solidFill>
                  <a:schemeClr val="tx1"/>
                </a:solidFill>
                <a:latin typeface="Arial"/>
                <a:cs typeface="Arial"/>
              </a:rPr>
              <a:t> </a:t>
            </a:r>
            <a:r>
              <a:rPr sz="2800" spc="-5" dirty="0">
                <a:solidFill>
                  <a:schemeClr val="tx1"/>
                </a:solidFill>
                <a:latin typeface="Arial"/>
                <a:cs typeface="Arial"/>
              </a:rPr>
              <a:t>deseado</a:t>
            </a:r>
            <a:r>
              <a:rPr sz="2800" spc="-10" dirty="0">
                <a:solidFill>
                  <a:schemeClr val="tx1"/>
                </a:solidFill>
                <a:latin typeface="Arial"/>
                <a:cs typeface="Arial"/>
              </a:rPr>
              <a:t> </a:t>
            </a:r>
            <a:r>
              <a:rPr sz="2800" spc="-5" dirty="0">
                <a:solidFill>
                  <a:schemeClr val="tx1"/>
                </a:solidFill>
                <a:latin typeface="Arial"/>
                <a:cs typeface="Arial"/>
              </a:rPr>
              <a:t>de</a:t>
            </a:r>
            <a:r>
              <a:rPr sz="2800" spc="-15" dirty="0">
                <a:solidFill>
                  <a:schemeClr val="tx1"/>
                </a:solidFill>
                <a:latin typeface="Arial"/>
                <a:cs typeface="Arial"/>
              </a:rPr>
              <a:t> </a:t>
            </a:r>
            <a:r>
              <a:rPr sz="2800" spc="-5" dirty="0">
                <a:solidFill>
                  <a:schemeClr val="tx1"/>
                </a:solidFill>
                <a:latin typeface="Arial"/>
                <a:cs typeface="Arial"/>
              </a:rPr>
              <a:t>la</a:t>
            </a:r>
            <a:r>
              <a:rPr sz="2800" spc="-10" dirty="0">
                <a:solidFill>
                  <a:schemeClr val="tx1"/>
                </a:solidFill>
                <a:latin typeface="Arial"/>
                <a:cs typeface="Arial"/>
              </a:rPr>
              <a:t> </a:t>
            </a:r>
            <a:r>
              <a:rPr sz="2800" spc="-5" dirty="0">
                <a:solidFill>
                  <a:schemeClr val="tx1"/>
                </a:solidFill>
                <a:latin typeface="Arial"/>
                <a:cs typeface="Arial"/>
              </a:rPr>
              <a:t>pendiente</a:t>
            </a:r>
            <a:endParaRPr sz="2800" dirty="0">
              <a:solidFill>
                <a:schemeClr val="tx1"/>
              </a:solidFill>
              <a:latin typeface="Arial"/>
              <a:cs typeface="Arial"/>
            </a:endParaRPr>
          </a:p>
          <a:p>
            <a:pPr marL="685165" marR="7620" lvl="1" indent="-139700" algn="just">
              <a:spcBef>
                <a:spcPts val="420"/>
              </a:spcBef>
              <a:buClr>
                <a:srgbClr val="FC0128"/>
              </a:buClr>
              <a:buSzPct val="75000"/>
              <a:buFont typeface="Wingdings"/>
              <a:buChar char=""/>
              <a:tabLst>
                <a:tab pos="685800" algn="l"/>
              </a:tabLst>
            </a:pP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resistencia</a:t>
            </a:r>
            <a:r>
              <a:rPr sz="2800" dirty="0">
                <a:solidFill>
                  <a:schemeClr val="tx1"/>
                </a:solidFill>
                <a:latin typeface="Arial"/>
                <a:cs typeface="Arial"/>
              </a:rPr>
              <a:t> </a:t>
            </a:r>
            <a:r>
              <a:rPr sz="2800" spc="-5" dirty="0">
                <a:solidFill>
                  <a:schemeClr val="tx1"/>
                </a:solidFill>
                <a:latin typeface="Arial"/>
                <a:cs typeface="Arial"/>
              </a:rPr>
              <a:t>medida</a:t>
            </a:r>
            <a:r>
              <a:rPr sz="2800" dirty="0">
                <a:solidFill>
                  <a:schemeClr val="tx1"/>
                </a:solidFill>
                <a:latin typeface="Arial"/>
                <a:cs typeface="Arial"/>
              </a:rPr>
              <a:t> </a:t>
            </a:r>
            <a:r>
              <a:rPr sz="2800" spc="-5" dirty="0">
                <a:solidFill>
                  <a:schemeClr val="tx1"/>
                </a:solidFill>
                <a:latin typeface="Arial"/>
                <a:cs typeface="Arial"/>
              </a:rPr>
              <a:t>más</a:t>
            </a:r>
            <a:r>
              <a:rPr sz="2800" dirty="0">
                <a:solidFill>
                  <a:schemeClr val="tx1"/>
                </a:solidFill>
                <a:latin typeface="Arial"/>
                <a:cs typeface="Arial"/>
              </a:rPr>
              <a:t> </a:t>
            </a:r>
            <a:r>
              <a:rPr sz="2800" spc="-5" dirty="0">
                <a:solidFill>
                  <a:schemeClr val="tx1"/>
                </a:solidFill>
                <a:latin typeface="Arial"/>
                <a:cs typeface="Arial"/>
              </a:rPr>
              <a:t>grande</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lado</a:t>
            </a:r>
            <a:r>
              <a:rPr sz="2800" dirty="0">
                <a:solidFill>
                  <a:schemeClr val="tx1"/>
                </a:solidFill>
                <a:latin typeface="Arial"/>
                <a:cs typeface="Arial"/>
              </a:rPr>
              <a:t> </a:t>
            </a:r>
            <a:r>
              <a:rPr sz="2800" spc="-5" dirty="0">
                <a:solidFill>
                  <a:schemeClr val="tx1"/>
                </a:solidFill>
                <a:latin typeface="Arial"/>
                <a:cs typeface="Arial"/>
              </a:rPr>
              <a:t>secundario</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 </a:t>
            </a:r>
            <a:r>
              <a:rPr sz="2800" spc="-430" dirty="0">
                <a:solidFill>
                  <a:schemeClr val="tx1"/>
                </a:solidFill>
                <a:latin typeface="Arial"/>
                <a:cs typeface="Arial"/>
              </a:rPr>
              <a:t> </a:t>
            </a:r>
            <a:r>
              <a:rPr sz="2800" spc="-5" dirty="0">
                <a:solidFill>
                  <a:schemeClr val="tx1"/>
                </a:solidFill>
                <a:latin typeface="Arial"/>
                <a:cs typeface="Arial"/>
              </a:rPr>
              <a:t>transformadores</a:t>
            </a:r>
            <a:r>
              <a:rPr sz="2800" spc="-10" dirty="0">
                <a:solidFill>
                  <a:schemeClr val="tx1"/>
                </a:solidFill>
                <a:latin typeface="Arial"/>
                <a:cs typeface="Arial"/>
              </a:rPr>
              <a:t> </a:t>
            </a:r>
            <a:r>
              <a:rPr sz="2800" spc="-5" dirty="0">
                <a:solidFill>
                  <a:schemeClr val="tx1"/>
                </a:solidFill>
                <a:latin typeface="Arial"/>
                <a:cs typeface="Arial"/>
              </a:rPr>
              <a:t>de corriente</a:t>
            </a:r>
            <a:endParaRPr sz="2800" dirty="0">
              <a:solidFill>
                <a:schemeClr val="tx1"/>
              </a:solidFill>
              <a:latin typeface="Arial"/>
              <a:cs typeface="Arial"/>
            </a:endParaRPr>
          </a:p>
          <a:p>
            <a:pPr marL="685165" marR="5080" lvl="1" indent="-139700" algn="just">
              <a:spcBef>
                <a:spcPts val="370"/>
              </a:spcBef>
              <a:buClr>
                <a:srgbClr val="FC0128"/>
              </a:buClr>
              <a:buSzPct val="75000"/>
              <a:buFont typeface="Wingdings"/>
              <a:buChar char=""/>
              <a:tabLst>
                <a:tab pos="685800" algn="l"/>
              </a:tabLst>
            </a:pP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resistencia</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estabilización</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selecciona</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manera</a:t>
            </a:r>
            <a:r>
              <a:rPr sz="2800"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la </a:t>
            </a:r>
            <a:r>
              <a:rPr sz="2800" spc="-430" dirty="0">
                <a:solidFill>
                  <a:schemeClr val="tx1"/>
                </a:solidFill>
                <a:latin typeface="Arial"/>
                <a:cs typeface="Arial"/>
              </a:rPr>
              <a:t> </a:t>
            </a:r>
            <a:r>
              <a:rPr sz="2800" spc="-5" dirty="0">
                <a:solidFill>
                  <a:schemeClr val="tx1"/>
                </a:solidFill>
                <a:latin typeface="Arial"/>
                <a:cs typeface="Arial"/>
              </a:rPr>
              <a:t>corriente de operación no exceda el valor ajusta aún en el caso </a:t>
            </a:r>
            <a:r>
              <a:rPr sz="2800" dirty="0">
                <a:solidFill>
                  <a:schemeClr val="tx1"/>
                </a:solidFill>
                <a:latin typeface="Arial"/>
                <a:cs typeface="Arial"/>
              </a:rPr>
              <a:t> </a:t>
            </a:r>
            <a:r>
              <a:rPr sz="2800" spc="-5" dirty="0">
                <a:solidFill>
                  <a:schemeClr val="tx1"/>
                </a:solidFill>
                <a:latin typeface="Arial"/>
                <a:cs typeface="Arial"/>
              </a:rPr>
              <a:t>eventual de una completa saturación del transformador de corriente </a:t>
            </a:r>
            <a:r>
              <a:rPr sz="2800" dirty="0">
                <a:solidFill>
                  <a:schemeClr val="tx1"/>
                </a:solidFill>
                <a:latin typeface="Arial"/>
                <a:cs typeface="Arial"/>
              </a:rPr>
              <a:t> </a:t>
            </a:r>
            <a:r>
              <a:rPr sz="2800" spc="-5" dirty="0">
                <a:solidFill>
                  <a:schemeClr val="tx1"/>
                </a:solidFill>
                <a:latin typeface="Arial"/>
                <a:cs typeface="Arial"/>
              </a:rPr>
              <a:t>que tenga el mayor valor de resistencia secundaria (situación más </a:t>
            </a:r>
            <a:r>
              <a:rPr sz="2800" dirty="0">
                <a:solidFill>
                  <a:schemeClr val="tx1"/>
                </a:solidFill>
                <a:latin typeface="Arial"/>
                <a:cs typeface="Arial"/>
              </a:rPr>
              <a:t> </a:t>
            </a:r>
            <a:r>
              <a:rPr sz="2800" spc="-5" dirty="0">
                <a:solidFill>
                  <a:schemeClr val="tx1"/>
                </a:solidFill>
                <a:latin typeface="Arial"/>
                <a:cs typeface="Arial"/>
              </a:rPr>
              <a:t>desfavorable debido </a:t>
            </a:r>
            <a:r>
              <a:rPr sz="2800" dirty="0">
                <a:solidFill>
                  <a:schemeClr val="tx1"/>
                </a:solidFill>
                <a:latin typeface="Arial"/>
                <a:cs typeface="Arial"/>
              </a:rPr>
              <a:t>a </a:t>
            </a:r>
            <a:r>
              <a:rPr sz="2800" spc="-5" dirty="0">
                <a:solidFill>
                  <a:schemeClr val="tx1"/>
                </a:solidFill>
                <a:latin typeface="Arial"/>
                <a:cs typeface="Arial"/>
              </a:rPr>
              <a:t>que una resistencia mayor fuerza el flujo de </a:t>
            </a:r>
            <a:r>
              <a:rPr sz="2800" dirty="0">
                <a:solidFill>
                  <a:schemeClr val="tx1"/>
                </a:solidFill>
                <a:latin typeface="Arial"/>
                <a:cs typeface="Arial"/>
              </a:rPr>
              <a:t> </a:t>
            </a:r>
            <a:r>
              <a:rPr sz="2800" spc="-5" dirty="0">
                <a:solidFill>
                  <a:schemeClr val="tx1"/>
                </a:solidFill>
                <a:latin typeface="Arial"/>
                <a:cs typeface="Arial"/>
              </a:rPr>
              <a:t>mayor</a:t>
            </a:r>
            <a:r>
              <a:rPr sz="2800" spc="5"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por</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circuito de operación, ver</a:t>
            </a:r>
            <a:r>
              <a:rPr sz="2800" spc="10" dirty="0">
                <a:solidFill>
                  <a:schemeClr val="tx1"/>
                </a:solidFill>
                <a:latin typeface="Arial"/>
                <a:cs typeface="Arial"/>
              </a:rPr>
              <a:t> </a:t>
            </a:r>
            <a:r>
              <a:rPr sz="2800" spc="-5" dirty="0">
                <a:solidFill>
                  <a:schemeClr val="tx1"/>
                </a:solidFill>
                <a:latin typeface="Arial"/>
                <a:cs typeface="Arial"/>
              </a:rPr>
              <a:t>Fig. </a:t>
            </a:r>
            <a:r>
              <a:rPr sz="2800" spc="-5" dirty="0" smtClean="0">
                <a:solidFill>
                  <a:schemeClr val="tx1"/>
                </a:solidFill>
                <a:latin typeface="Arial"/>
                <a:cs typeface="Arial"/>
              </a:rPr>
              <a:t>).</a:t>
            </a:r>
            <a:endParaRPr sz="2800" dirty="0">
              <a:solidFill>
                <a:schemeClr val="tx1"/>
              </a:solidFill>
              <a:latin typeface="Arial"/>
              <a:cs typeface="Arial"/>
            </a:endParaRPr>
          </a:p>
        </p:txBody>
      </p:sp>
      <p:sp>
        <p:nvSpPr>
          <p:cNvPr id="121" name="Rectángulo 120"/>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a:blip r:embed="rId3"/>
          <a:stretch>
            <a:fillRect/>
          </a:stretch>
        </p:blipFill>
        <p:spPr>
          <a:xfrm>
            <a:off x="4064000" y="4954961"/>
            <a:ext cx="9448800" cy="4427045"/>
          </a:xfrm>
          <a:prstGeom prst="rect">
            <a:avLst/>
          </a:prstGeom>
        </p:spPr>
      </p:pic>
    </p:spTree>
  </p:cSld>
  <p:clrMapOvr>
    <a:masterClrMapping/>
  </p:clrMapOvr>
  <p:transition>
    <p:blind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94000" y="434017"/>
            <a:ext cx="150876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2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DIFERENCIAL</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BAJA</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IMPEDANCIA</a:t>
            </a:r>
          </a:p>
        </p:txBody>
      </p:sp>
      <p:sp>
        <p:nvSpPr>
          <p:cNvPr id="118" name="object 118"/>
          <p:cNvSpPr txBox="1"/>
          <p:nvPr/>
        </p:nvSpPr>
        <p:spPr>
          <a:xfrm>
            <a:off x="482600" y="1278382"/>
            <a:ext cx="16992600" cy="4030591"/>
          </a:xfrm>
          <a:prstGeom prst="rect">
            <a:avLst/>
          </a:prstGeom>
        </p:spPr>
        <p:txBody>
          <a:bodyPr vert="horz" wrap="square" lIns="0" tIns="36830" rIns="0" bIns="0" rtlCol="0">
            <a:spAutoFit/>
          </a:bodyPr>
          <a:lstStyle/>
          <a:p>
            <a:pPr marL="418465" marR="81915" indent="-342900" algn="just">
              <a:spcBef>
                <a:spcPts val="290"/>
              </a:spcBef>
              <a:buClr>
                <a:srgbClr val="FC0128"/>
              </a:buClr>
              <a:buSzPct val="78571"/>
              <a:buFont typeface="Wingdings"/>
              <a:buChar char=""/>
              <a:tabLst>
                <a:tab pos="419100" algn="l"/>
              </a:tabLst>
            </a:pPr>
            <a:r>
              <a:rPr sz="2800" spc="-5" dirty="0">
                <a:solidFill>
                  <a:schemeClr val="tx1"/>
                </a:solidFill>
                <a:latin typeface="Arial"/>
                <a:cs typeface="Arial"/>
              </a:rPr>
              <a:t>Es</a:t>
            </a:r>
            <a:r>
              <a:rPr sz="2800" dirty="0">
                <a:solidFill>
                  <a:schemeClr val="tx1"/>
                </a:solidFill>
                <a:latin typeface="Arial"/>
                <a:cs typeface="Arial"/>
              </a:rPr>
              <a:t> </a:t>
            </a:r>
            <a:r>
              <a:rPr sz="2800" spc="-10" dirty="0">
                <a:solidFill>
                  <a:schemeClr val="tx1"/>
                </a:solidFill>
                <a:latin typeface="Arial"/>
                <a:cs typeface="Arial"/>
              </a:rPr>
              <a:t>posible</a:t>
            </a:r>
            <a:r>
              <a:rPr sz="2800" spc="-5" dirty="0">
                <a:solidFill>
                  <a:schemeClr val="tx1"/>
                </a:solidFill>
                <a:latin typeface="Arial"/>
                <a:cs typeface="Arial"/>
              </a:rPr>
              <a:t> usar</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protección</a:t>
            </a:r>
            <a:r>
              <a:rPr sz="2800" dirty="0">
                <a:solidFill>
                  <a:schemeClr val="tx1"/>
                </a:solidFill>
                <a:latin typeface="Arial"/>
                <a:cs typeface="Arial"/>
              </a:rPr>
              <a:t> </a:t>
            </a:r>
            <a:r>
              <a:rPr sz="2800" spc="-10" dirty="0">
                <a:solidFill>
                  <a:schemeClr val="tx1"/>
                </a:solidFill>
                <a:latin typeface="Arial"/>
                <a:cs typeface="Arial"/>
              </a:rPr>
              <a:t>diferencial</a:t>
            </a:r>
            <a:r>
              <a:rPr sz="2800" spc="-5" dirty="0">
                <a:solidFill>
                  <a:schemeClr val="tx1"/>
                </a:solidFill>
                <a:latin typeface="Arial"/>
                <a:cs typeface="Arial"/>
              </a:rPr>
              <a:t> de</a:t>
            </a:r>
            <a:r>
              <a:rPr sz="2800" dirty="0">
                <a:solidFill>
                  <a:schemeClr val="tx1"/>
                </a:solidFill>
                <a:latin typeface="Arial"/>
                <a:cs typeface="Arial"/>
              </a:rPr>
              <a:t> </a:t>
            </a:r>
            <a:r>
              <a:rPr sz="2800" spc="-5" dirty="0">
                <a:solidFill>
                  <a:schemeClr val="tx1"/>
                </a:solidFill>
                <a:latin typeface="Arial"/>
                <a:cs typeface="Arial"/>
              </a:rPr>
              <a:t>baja</a:t>
            </a:r>
            <a:r>
              <a:rPr sz="2800" dirty="0">
                <a:solidFill>
                  <a:schemeClr val="tx1"/>
                </a:solidFill>
                <a:latin typeface="Arial"/>
                <a:cs typeface="Arial"/>
              </a:rPr>
              <a:t> </a:t>
            </a:r>
            <a:r>
              <a:rPr sz="2800" spc="-10" dirty="0">
                <a:solidFill>
                  <a:schemeClr val="tx1"/>
                </a:solidFill>
                <a:latin typeface="Arial"/>
                <a:cs typeface="Arial"/>
              </a:rPr>
              <a:t>impedancia</a:t>
            </a:r>
            <a:r>
              <a:rPr sz="2800" spc="-5" dirty="0">
                <a:solidFill>
                  <a:schemeClr val="tx1"/>
                </a:solidFill>
                <a:latin typeface="Arial"/>
                <a:cs typeface="Arial"/>
              </a:rPr>
              <a:t> si</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10" dirty="0">
                <a:solidFill>
                  <a:schemeClr val="tx1"/>
                </a:solidFill>
                <a:latin typeface="Arial"/>
                <a:cs typeface="Arial"/>
              </a:rPr>
              <a:t>toman</a:t>
            </a:r>
            <a:r>
              <a:rPr sz="2800" spc="-5" dirty="0">
                <a:solidFill>
                  <a:schemeClr val="tx1"/>
                </a:solidFill>
                <a:latin typeface="Arial"/>
                <a:cs typeface="Arial"/>
              </a:rPr>
              <a:t> </a:t>
            </a:r>
            <a:r>
              <a:rPr sz="2800" spc="-10" dirty="0">
                <a:solidFill>
                  <a:schemeClr val="tx1"/>
                </a:solidFill>
                <a:latin typeface="Arial"/>
                <a:cs typeface="Arial"/>
              </a:rPr>
              <a:t>las </a:t>
            </a:r>
            <a:r>
              <a:rPr sz="2800" spc="-5" dirty="0">
                <a:solidFill>
                  <a:schemeClr val="tx1"/>
                </a:solidFill>
                <a:latin typeface="Arial"/>
                <a:cs typeface="Arial"/>
              </a:rPr>
              <a:t> </a:t>
            </a:r>
            <a:r>
              <a:rPr sz="2800" spc="-10" dirty="0">
                <a:solidFill>
                  <a:schemeClr val="tx1"/>
                </a:solidFill>
                <a:latin typeface="Arial"/>
                <a:cs typeface="Arial"/>
              </a:rPr>
              <a:t>precauciones</a:t>
            </a:r>
            <a:r>
              <a:rPr sz="2800" spc="-5" dirty="0">
                <a:solidFill>
                  <a:schemeClr val="tx1"/>
                </a:solidFill>
                <a:latin typeface="Arial"/>
                <a:cs typeface="Arial"/>
              </a:rPr>
              <a:t> para</a:t>
            </a:r>
            <a:r>
              <a:rPr sz="2800" dirty="0">
                <a:solidFill>
                  <a:schemeClr val="tx1"/>
                </a:solidFill>
                <a:latin typeface="Arial"/>
                <a:cs typeface="Arial"/>
              </a:rPr>
              <a:t> </a:t>
            </a:r>
            <a:r>
              <a:rPr sz="2800" spc="-10" dirty="0">
                <a:solidFill>
                  <a:schemeClr val="tx1"/>
                </a:solidFill>
                <a:latin typeface="Arial"/>
                <a:cs typeface="Arial"/>
              </a:rPr>
              <a:t>obviar</a:t>
            </a:r>
            <a:r>
              <a:rPr sz="2800" dirty="0">
                <a:solidFill>
                  <a:schemeClr val="tx1"/>
                </a:solidFill>
                <a:latin typeface="Arial"/>
                <a:cs typeface="Arial"/>
              </a:rPr>
              <a:t> </a:t>
            </a:r>
            <a:r>
              <a:rPr sz="2800" spc="-5" dirty="0">
                <a:solidFill>
                  <a:schemeClr val="tx1"/>
                </a:solidFill>
                <a:latin typeface="Arial"/>
                <a:cs typeface="Arial"/>
              </a:rPr>
              <a:t>la</a:t>
            </a:r>
            <a:r>
              <a:rPr sz="2800" spc="10" dirty="0">
                <a:solidFill>
                  <a:schemeClr val="tx1"/>
                </a:solidFill>
                <a:latin typeface="Arial"/>
                <a:cs typeface="Arial"/>
              </a:rPr>
              <a:t> </a:t>
            </a:r>
            <a:r>
              <a:rPr sz="2800" spc="-10" dirty="0">
                <a:solidFill>
                  <a:schemeClr val="tx1"/>
                </a:solidFill>
                <a:latin typeface="Arial"/>
                <a:cs typeface="Arial"/>
              </a:rPr>
              <a:t>saturación</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 transformadores de </a:t>
            </a:r>
            <a:r>
              <a:rPr sz="2800" spc="-10" dirty="0">
                <a:solidFill>
                  <a:schemeClr val="tx1"/>
                </a:solidFill>
                <a:latin typeface="Arial"/>
                <a:cs typeface="Arial"/>
              </a:rPr>
              <a:t>corriente</a:t>
            </a:r>
            <a:endParaRPr sz="2800" dirty="0">
              <a:solidFill>
                <a:schemeClr val="tx1"/>
              </a:solidFill>
              <a:latin typeface="Arial"/>
              <a:cs typeface="Arial"/>
            </a:endParaRPr>
          </a:p>
          <a:p>
            <a:pPr marL="419100" marR="81915" indent="-342900" algn="just">
              <a:spcBef>
                <a:spcPts val="340"/>
              </a:spcBef>
              <a:buClr>
                <a:srgbClr val="FC0128"/>
              </a:buClr>
              <a:buSzPct val="78571"/>
              <a:buFont typeface="Wingdings"/>
              <a:buChar char=""/>
              <a:tabLst>
                <a:tab pos="419100" algn="l"/>
              </a:tabLst>
            </a:pPr>
            <a:r>
              <a:rPr sz="2800" spc="-5" dirty="0">
                <a:solidFill>
                  <a:schemeClr val="tx1"/>
                </a:solidFill>
                <a:latin typeface="Arial"/>
                <a:cs typeface="Arial"/>
              </a:rPr>
              <a:t>Se</a:t>
            </a:r>
            <a:r>
              <a:rPr sz="2800" dirty="0">
                <a:solidFill>
                  <a:schemeClr val="tx1"/>
                </a:solidFill>
                <a:latin typeface="Arial"/>
                <a:cs typeface="Arial"/>
              </a:rPr>
              <a:t> </a:t>
            </a:r>
            <a:r>
              <a:rPr sz="2800" spc="-10" dirty="0">
                <a:solidFill>
                  <a:schemeClr val="tx1"/>
                </a:solidFill>
                <a:latin typeface="Arial"/>
                <a:cs typeface="Arial"/>
              </a:rPr>
              <a:t>asume</a:t>
            </a:r>
            <a:r>
              <a:rPr sz="2800" spc="-5" dirty="0">
                <a:solidFill>
                  <a:schemeClr val="tx1"/>
                </a:solidFill>
                <a:latin typeface="Arial"/>
                <a:cs typeface="Arial"/>
              </a:rPr>
              <a:t> que</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10" dirty="0">
                <a:solidFill>
                  <a:schemeClr val="tx1"/>
                </a:solidFill>
                <a:latin typeface="Arial"/>
                <a:cs typeface="Arial"/>
              </a:rPr>
              <a:t>transformador</a:t>
            </a:r>
            <a:r>
              <a:rPr sz="2800" spc="-5" dirty="0">
                <a:solidFill>
                  <a:schemeClr val="tx1"/>
                </a:solidFill>
                <a:latin typeface="Arial"/>
                <a:cs typeface="Arial"/>
              </a:rPr>
              <a:t> de</a:t>
            </a:r>
            <a:r>
              <a:rPr sz="2800" dirty="0">
                <a:solidFill>
                  <a:schemeClr val="tx1"/>
                </a:solidFill>
                <a:latin typeface="Arial"/>
                <a:cs typeface="Arial"/>
              </a:rPr>
              <a:t> </a:t>
            </a:r>
            <a:r>
              <a:rPr sz="2800" spc="-10" dirty="0">
                <a:solidFill>
                  <a:schemeClr val="tx1"/>
                </a:solidFill>
                <a:latin typeface="Arial"/>
                <a:cs typeface="Arial"/>
              </a:rPr>
              <a:t>corriente</a:t>
            </a:r>
            <a:r>
              <a:rPr sz="2800" spc="-5" dirty="0">
                <a:solidFill>
                  <a:schemeClr val="tx1"/>
                </a:solidFill>
                <a:latin typeface="Arial"/>
                <a:cs typeface="Arial"/>
              </a:rPr>
              <a:t> </a:t>
            </a:r>
            <a:r>
              <a:rPr sz="2800" spc="-10" dirty="0">
                <a:solidFill>
                  <a:schemeClr val="tx1"/>
                </a:solidFill>
                <a:latin typeface="Arial"/>
                <a:cs typeface="Arial"/>
              </a:rPr>
              <a:t>ubicado</a:t>
            </a:r>
            <a:r>
              <a:rPr sz="2800" spc="-5" dirty="0">
                <a:solidFill>
                  <a:schemeClr val="tx1"/>
                </a:solidFill>
                <a:latin typeface="Arial"/>
                <a:cs typeface="Arial"/>
              </a:rPr>
              <a:t> en</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línea</a:t>
            </a:r>
            <a:r>
              <a:rPr sz="2800" dirty="0">
                <a:solidFill>
                  <a:schemeClr val="tx1"/>
                </a:solidFill>
                <a:latin typeface="Arial"/>
                <a:cs typeface="Arial"/>
              </a:rPr>
              <a:t> </a:t>
            </a:r>
            <a:r>
              <a:rPr sz="2800" spc="-5" dirty="0">
                <a:solidFill>
                  <a:schemeClr val="tx1"/>
                </a:solidFill>
                <a:latin typeface="Arial"/>
                <a:cs typeface="Arial"/>
              </a:rPr>
              <a:t>2</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10" dirty="0">
                <a:solidFill>
                  <a:schemeClr val="tx1"/>
                </a:solidFill>
                <a:latin typeface="Arial"/>
                <a:cs typeface="Arial"/>
              </a:rPr>
              <a:t>satura </a:t>
            </a:r>
            <a:r>
              <a:rPr sz="2800" spc="-375" dirty="0">
                <a:solidFill>
                  <a:schemeClr val="tx1"/>
                </a:solidFill>
                <a:latin typeface="Arial"/>
                <a:cs typeface="Arial"/>
              </a:rPr>
              <a:t> </a:t>
            </a:r>
            <a:r>
              <a:rPr sz="2800" spc="-10" dirty="0">
                <a:solidFill>
                  <a:schemeClr val="tx1"/>
                </a:solidFill>
                <a:latin typeface="Arial"/>
                <a:cs typeface="Arial"/>
              </a:rPr>
              <a:t>completamente</a:t>
            </a:r>
            <a:r>
              <a:rPr sz="2800" spc="-5" dirty="0">
                <a:solidFill>
                  <a:schemeClr val="tx1"/>
                </a:solidFill>
                <a:latin typeface="Arial"/>
                <a:cs typeface="Arial"/>
              </a:rPr>
              <a:t> cada</a:t>
            </a:r>
            <a:r>
              <a:rPr sz="2800" dirty="0">
                <a:solidFill>
                  <a:schemeClr val="tx1"/>
                </a:solidFill>
                <a:latin typeface="Arial"/>
                <a:cs typeface="Arial"/>
              </a:rPr>
              <a:t> </a:t>
            </a:r>
            <a:r>
              <a:rPr sz="2800" spc="-10" dirty="0">
                <a:solidFill>
                  <a:schemeClr val="tx1"/>
                </a:solidFill>
                <a:latin typeface="Arial"/>
                <a:cs typeface="Arial"/>
              </a:rPr>
              <a:t>medio</a:t>
            </a:r>
            <a:r>
              <a:rPr sz="2800" spc="-5" dirty="0">
                <a:solidFill>
                  <a:schemeClr val="tx1"/>
                </a:solidFill>
                <a:latin typeface="Arial"/>
                <a:cs typeface="Arial"/>
              </a:rPr>
              <a:t> ciclo</a:t>
            </a:r>
            <a:r>
              <a:rPr sz="2800" dirty="0">
                <a:solidFill>
                  <a:schemeClr val="tx1"/>
                </a:solidFill>
                <a:latin typeface="Arial"/>
                <a:cs typeface="Arial"/>
              </a:rPr>
              <a:t> </a:t>
            </a:r>
            <a:r>
              <a:rPr sz="2800" spc="-10" dirty="0">
                <a:solidFill>
                  <a:schemeClr val="tx1"/>
                </a:solidFill>
                <a:latin typeface="Arial"/>
                <a:cs typeface="Arial"/>
              </a:rPr>
              <a:t>dando</a:t>
            </a:r>
            <a:r>
              <a:rPr sz="2800" dirty="0">
                <a:solidFill>
                  <a:schemeClr val="tx1"/>
                </a:solidFill>
                <a:latin typeface="Arial"/>
                <a:cs typeface="Arial"/>
              </a:rPr>
              <a:t> </a:t>
            </a:r>
            <a:r>
              <a:rPr sz="2800" spc="-5" dirty="0">
                <a:solidFill>
                  <a:schemeClr val="tx1"/>
                </a:solidFill>
                <a:latin typeface="Arial"/>
                <a:cs typeface="Arial"/>
              </a:rPr>
              <a:t>como </a:t>
            </a:r>
            <a:r>
              <a:rPr sz="2800" spc="-10" dirty="0">
                <a:solidFill>
                  <a:schemeClr val="tx1"/>
                </a:solidFill>
                <a:latin typeface="Arial"/>
                <a:cs typeface="Arial"/>
              </a:rPr>
              <a:t>resultado</a:t>
            </a:r>
            <a:r>
              <a:rPr sz="2800" spc="5"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10" dirty="0">
                <a:solidFill>
                  <a:schemeClr val="tx1"/>
                </a:solidFill>
                <a:latin typeface="Arial"/>
                <a:cs typeface="Arial"/>
              </a:rPr>
              <a:t>corriente</a:t>
            </a:r>
            <a:r>
              <a:rPr sz="2800" spc="-5" dirty="0">
                <a:solidFill>
                  <a:schemeClr val="tx1"/>
                </a:solidFill>
                <a:latin typeface="Arial"/>
                <a:cs typeface="Arial"/>
              </a:rPr>
              <a:t> I</a:t>
            </a:r>
            <a:r>
              <a:rPr sz="2800" spc="-7" baseline="-24691" dirty="0">
                <a:solidFill>
                  <a:schemeClr val="tx1"/>
                </a:solidFill>
                <a:latin typeface="Arial"/>
                <a:cs typeface="Arial"/>
              </a:rPr>
              <a:t>x</a:t>
            </a:r>
            <a:endParaRPr sz="2800" baseline="-24691" dirty="0">
              <a:solidFill>
                <a:schemeClr val="tx1"/>
              </a:solidFill>
              <a:latin typeface="Arial"/>
              <a:cs typeface="Arial"/>
            </a:endParaRPr>
          </a:p>
          <a:p>
            <a:pPr marL="419100" marR="81280" indent="-342900" algn="just">
              <a:spcBef>
                <a:spcPts val="345"/>
              </a:spcBef>
              <a:buClr>
                <a:srgbClr val="FC0128"/>
              </a:buClr>
              <a:buSzPct val="78571"/>
              <a:buFont typeface="Wingdings"/>
              <a:buChar char=""/>
              <a:tabLst>
                <a:tab pos="419100" algn="l"/>
              </a:tabLst>
            </a:pPr>
            <a:r>
              <a:rPr sz="2800" spc="-10" dirty="0">
                <a:solidFill>
                  <a:schemeClr val="tx1"/>
                </a:solidFill>
                <a:latin typeface="Arial"/>
                <a:cs typeface="Arial"/>
              </a:rPr>
              <a:t>Como</a:t>
            </a:r>
            <a:r>
              <a:rPr sz="2800" spc="-5" dirty="0">
                <a:solidFill>
                  <a:schemeClr val="tx1"/>
                </a:solidFill>
                <a:latin typeface="Arial"/>
                <a:cs typeface="Arial"/>
              </a:rPr>
              <a:t> </a:t>
            </a:r>
            <a:r>
              <a:rPr sz="2800" spc="-10" dirty="0">
                <a:solidFill>
                  <a:schemeClr val="tx1"/>
                </a:solidFill>
                <a:latin typeface="Arial"/>
                <a:cs typeface="Arial"/>
              </a:rPr>
              <a:t>resultado</a:t>
            </a:r>
            <a:r>
              <a:rPr sz="2800" spc="-5" dirty="0">
                <a:solidFill>
                  <a:schemeClr val="tx1"/>
                </a:solidFill>
                <a:latin typeface="Arial"/>
                <a:cs typeface="Arial"/>
              </a:rPr>
              <a:t> del</a:t>
            </a:r>
            <a:r>
              <a:rPr sz="2800" dirty="0">
                <a:solidFill>
                  <a:schemeClr val="tx1"/>
                </a:solidFill>
                <a:latin typeface="Arial"/>
                <a:cs typeface="Arial"/>
              </a:rPr>
              <a:t> </a:t>
            </a:r>
            <a:r>
              <a:rPr sz="2800" spc="-10" dirty="0">
                <a:solidFill>
                  <a:schemeClr val="tx1"/>
                </a:solidFill>
                <a:latin typeface="Arial"/>
                <a:cs typeface="Arial"/>
              </a:rPr>
              <a:t>colapso</a:t>
            </a:r>
            <a:r>
              <a:rPr sz="2800" spc="-5" dirty="0">
                <a:solidFill>
                  <a:schemeClr val="tx1"/>
                </a:solidFill>
                <a:latin typeface="Arial"/>
                <a:cs typeface="Arial"/>
              </a:rPr>
              <a:t> del</a:t>
            </a:r>
            <a:r>
              <a:rPr sz="2800" dirty="0">
                <a:solidFill>
                  <a:schemeClr val="tx1"/>
                </a:solidFill>
                <a:latin typeface="Arial"/>
                <a:cs typeface="Arial"/>
              </a:rPr>
              <a:t> </a:t>
            </a:r>
            <a:r>
              <a:rPr sz="2800" spc="-10" dirty="0">
                <a:solidFill>
                  <a:schemeClr val="tx1"/>
                </a:solidFill>
                <a:latin typeface="Arial"/>
                <a:cs typeface="Arial"/>
              </a:rPr>
              <a:t>transformador</a:t>
            </a:r>
            <a:r>
              <a:rPr sz="2800" spc="-5" dirty="0">
                <a:solidFill>
                  <a:schemeClr val="tx1"/>
                </a:solidFill>
                <a:latin typeface="Arial"/>
                <a:cs typeface="Arial"/>
              </a:rPr>
              <a:t> de</a:t>
            </a:r>
            <a:r>
              <a:rPr sz="2800" dirty="0">
                <a:solidFill>
                  <a:schemeClr val="tx1"/>
                </a:solidFill>
                <a:latin typeface="Arial"/>
                <a:cs typeface="Arial"/>
              </a:rPr>
              <a:t> </a:t>
            </a:r>
            <a:r>
              <a:rPr sz="2800" spc="-10" dirty="0">
                <a:solidFill>
                  <a:schemeClr val="tx1"/>
                </a:solidFill>
                <a:latin typeface="Arial"/>
                <a:cs typeface="Arial"/>
              </a:rPr>
              <a:t>corriente</a:t>
            </a:r>
            <a:r>
              <a:rPr sz="2800" spc="-5" dirty="0">
                <a:solidFill>
                  <a:schemeClr val="tx1"/>
                </a:solidFill>
                <a:latin typeface="Arial"/>
                <a:cs typeface="Arial"/>
              </a:rPr>
              <a:t> en</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línea</a:t>
            </a:r>
            <a:r>
              <a:rPr sz="2800" dirty="0">
                <a:solidFill>
                  <a:schemeClr val="tx1"/>
                </a:solidFill>
                <a:latin typeface="Arial"/>
                <a:cs typeface="Arial"/>
              </a:rPr>
              <a:t> </a:t>
            </a:r>
            <a:r>
              <a:rPr sz="2800" spc="-5" dirty="0">
                <a:solidFill>
                  <a:schemeClr val="tx1"/>
                </a:solidFill>
                <a:latin typeface="Arial"/>
                <a:cs typeface="Arial"/>
              </a:rPr>
              <a:t>2,</a:t>
            </a:r>
            <a:r>
              <a:rPr sz="2800" dirty="0">
                <a:solidFill>
                  <a:schemeClr val="tx1"/>
                </a:solidFill>
                <a:latin typeface="Arial"/>
                <a:cs typeface="Arial"/>
              </a:rPr>
              <a:t> </a:t>
            </a:r>
            <a:r>
              <a:rPr sz="2800" spc="-10" dirty="0">
                <a:solidFill>
                  <a:schemeClr val="tx1"/>
                </a:solidFill>
                <a:latin typeface="Arial"/>
                <a:cs typeface="Arial"/>
              </a:rPr>
              <a:t>se </a:t>
            </a:r>
            <a:r>
              <a:rPr sz="2800" spc="-5" dirty="0">
                <a:solidFill>
                  <a:schemeClr val="tx1"/>
                </a:solidFill>
                <a:latin typeface="Arial"/>
                <a:cs typeface="Arial"/>
              </a:rPr>
              <a:t> </a:t>
            </a:r>
            <a:r>
              <a:rPr sz="2800" spc="-10" dirty="0">
                <a:solidFill>
                  <a:schemeClr val="tx1"/>
                </a:solidFill>
                <a:latin typeface="Arial"/>
                <a:cs typeface="Arial"/>
              </a:rPr>
              <a:t>producirá</a:t>
            </a:r>
            <a:r>
              <a:rPr sz="2800" spc="-5" dirty="0">
                <a:solidFill>
                  <a:schemeClr val="tx1"/>
                </a:solidFill>
                <a:latin typeface="Arial"/>
                <a:cs typeface="Arial"/>
              </a:rPr>
              <a:t> la </a:t>
            </a:r>
            <a:r>
              <a:rPr sz="2800" spc="-10" dirty="0">
                <a:solidFill>
                  <a:schemeClr val="tx1"/>
                </a:solidFill>
                <a:latin typeface="Arial"/>
                <a:cs typeface="Arial"/>
              </a:rPr>
              <a:t>circulación</a:t>
            </a:r>
            <a:r>
              <a:rPr sz="2800" dirty="0">
                <a:solidFill>
                  <a:schemeClr val="tx1"/>
                </a:solidFill>
                <a:latin typeface="Arial"/>
                <a:cs typeface="Arial"/>
              </a:rPr>
              <a:t> </a:t>
            </a:r>
            <a:r>
              <a:rPr sz="2800" spc="-5" dirty="0">
                <a:solidFill>
                  <a:schemeClr val="tx1"/>
                </a:solidFill>
                <a:latin typeface="Arial"/>
                <a:cs typeface="Arial"/>
              </a:rPr>
              <a:t>de la </a:t>
            </a:r>
            <a:r>
              <a:rPr sz="2800" spc="-10" dirty="0">
                <a:solidFill>
                  <a:schemeClr val="tx1"/>
                </a:solidFill>
                <a:latin typeface="Arial"/>
                <a:cs typeface="Arial"/>
              </a:rPr>
              <a:t>corriente</a:t>
            </a:r>
            <a:r>
              <a:rPr sz="2800" dirty="0">
                <a:solidFill>
                  <a:schemeClr val="tx1"/>
                </a:solidFill>
                <a:latin typeface="Arial"/>
                <a:cs typeface="Arial"/>
              </a:rPr>
              <a:t> </a:t>
            </a:r>
            <a:r>
              <a:rPr sz="2800" spc="-10" dirty="0">
                <a:solidFill>
                  <a:schemeClr val="tx1"/>
                </a:solidFill>
                <a:latin typeface="Arial"/>
                <a:cs typeface="Arial"/>
              </a:rPr>
              <a:t>diferencial</a:t>
            </a:r>
            <a:r>
              <a:rPr sz="2800" spc="-5" dirty="0">
                <a:solidFill>
                  <a:schemeClr val="tx1"/>
                </a:solidFill>
                <a:latin typeface="Arial"/>
                <a:cs typeface="Arial"/>
              </a:rPr>
              <a:t> </a:t>
            </a:r>
            <a:r>
              <a:rPr sz="2800" dirty="0">
                <a:solidFill>
                  <a:schemeClr val="tx1"/>
                </a:solidFill>
                <a:latin typeface="Arial"/>
                <a:cs typeface="Arial"/>
              </a:rPr>
              <a:t>I</a:t>
            </a:r>
            <a:r>
              <a:rPr sz="2800" baseline="-24691" dirty="0">
                <a:solidFill>
                  <a:schemeClr val="tx1"/>
                </a:solidFill>
                <a:latin typeface="Arial"/>
                <a:cs typeface="Arial"/>
              </a:rPr>
              <a:t>d</a:t>
            </a:r>
          </a:p>
          <a:p>
            <a:pPr marL="418465" marR="81280" indent="-342900" algn="just">
              <a:spcBef>
                <a:spcPts val="340"/>
              </a:spcBef>
              <a:buClr>
                <a:srgbClr val="FC0128"/>
              </a:buClr>
              <a:buSzPct val="78571"/>
              <a:buFont typeface="Wingdings"/>
              <a:buChar char=""/>
              <a:tabLst>
                <a:tab pos="419100" algn="l"/>
              </a:tabLst>
            </a:pPr>
            <a:r>
              <a:rPr sz="2800" spc="-5" dirty="0">
                <a:solidFill>
                  <a:schemeClr val="tx1"/>
                </a:solidFill>
                <a:latin typeface="Arial"/>
                <a:cs typeface="Arial"/>
              </a:rPr>
              <a:t>La </a:t>
            </a:r>
            <a:r>
              <a:rPr sz="2800" spc="-10" dirty="0">
                <a:solidFill>
                  <a:schemeClr val="tx1"/>
                </a:solidFill>
                <a:latin typeface="Arial"/>
                <a:cs typeface="Arial"/>
              </a:rPr>
              <a:t>corriente </a:t>
            </a:r>
            <a:r>
              <a:rPr sz="2800" spc="-5" dirty="0">
                <a:solidFill>
                  <a:schemeClr val="tx1"/>
                </a:solidFill>
                <a:latin typeface="Arial"/>
                <a:cs typeface="Arial"/>
              </a:rPr>
              <a:t>de </a:t>
            </a:r>
            <a:r>
              <a:rPr sz="2800" spc="-10" dirty="0">
                <a:solidFill>
                  <a:schemeClr val="tx1"/>
                </a:solidFill>
                <a:latin typeface="Arial"/>
                <a:cs typeface="Arial"/>
              </a:rPr>
              <a:t>operación </a:t>
            </a:r>
            <a:r>
              <a:rPr sz="2800" spc="-5" dirty="0">
                <a:solidFill>
                  <a:schemeClr val="tx1"/>
                </a:solidFill>
                <a:latin typeface="Arial"/>
                <a:cs typeface="Arial"/>
              </a:rPr>
              <a:t>I</a:t>
            </a:r>
            <a:r>
              <a:rPr sz="2800" spc="-7" baseline="-24691" dirty="0">
                <a:solidFill>
                  <a:schemeClr val="tx1"/>
                </a:solidFill>
                <a:latin typeface="Arial"/>
                <a:cs typeface="Arial"/>
              </a:rPr>
              <a:t>op</a:t>
            </a:r>
            <a:r>
              <a:rPr sz="2800" spc="-5" dirty="0">
                <a:solidFill>
                  <a:schemeClr val="tx1"/>
                </a:solidFill>
                <a:latin typeface="Arial"/>
                <a:cs typeface="Arial"/>
              </a:rPr>
              <a:t>, es el valor </a:t>
            </a:r>
            <a:r>
              <a:rPr sz="2800" spc="-10" dirty="0">
                <a:solidFill>
                  <a:schemeClr val="tx1"/>
                </a:solidFill>
                <a:latin typeface="Arial"/>
                <a:cs typeface="Arial"/>
              </a:rPr>
              <a:t>absoluto </a:t>
            </a:r>
            <a:r>
              <a:rPr sz="2800" spc="-5" dirty="0">
                <a:solidFill>
                  <a:schemeClr val="tx1"/>
                </a:solidFill>
                <a:latin typeface="Arial"/>
                <a:cs typeface="Arial"/>
              </a:rPr>
              <a:t>de la </a:t>
            </a:r>
            <a:r>
              <a:rPr sz="2800" spc="-10" dirty="0">
                <a:solidFill>
                  <a:schemeClr val="tx1"/>
                </a:solidFill>
                <a:latin typeface="Arial"/>
                <a:cs typeface="Arial"/>
              </a:rPr>
              <a:t>corriente diferencial </a:t>
            </a:r>
            <a:r>
              <a:rPr sz="2800" dirty="0">
                <a:solidFill>
                  <a:schemeClr val="tx1"/>
                </a:solidFill>
                <a:latin typeface="Arial"/>
                <a:cs typeface="Arial"/>
              </a:rPr>
              <a:t>I</a:t>
            </a:r>
            <a:r>
              <a:rPr sz="2800" baseline="-24691" dirty="0">
                <a:solidFill>
                  <a:schemeClr val="tx1"/>
                </a:solidFill>
                <a:latin typeface="Arial"/>
                <a:cs typeface="Arial"/>
              </a:rPr>
              <a:t>d</a:t>
            </a:r>
            <a:r>
              <a:rPr sz="2800" spc="7" baseline="-24691" dirty="0">
                <a:solidFill>
                  <a:schemeClr val="tx1"/>
                </a:solidFill>
                <a:latin typeface="Arial"/>
                <a:cs typeface="Arial"/>
              </a:rPr>
              <a:t> </a:t>
            </a:r>
            <a:r>
              <a:rPr sz="2800" spc="-5" dirty="0">
                <a:solidFill>
                  <a:schemeClr val="tx1"/>
                </a:solidFill>
                <a:latin typeface="Arial"/>
                <a:cs typeface="Arial"/>
              </a:rPr>
              <a:t>y la </a:t>
            </a:r>
            <a:r>
              <a:rPr sz="2800" dirty="0">
                <a:solidFill>
                  <a:schemeClr val="tx1"/>
                </a:solidFill>
                <a:latin typeface="Arial"/>
                <a:cs typeface="Arial"/>
              </a:rPr>
              <a:t> </a:t>
            </a:r>
            <a:r>
              <a:rPr sz="2800" spc="-10" dirty="0">
                <a:solidFill>
                  <a:schemeClr val="tx1"/>
                </a:solidFill>
                <a:latin typeface="Arial"/>
                <a:cs typeface="Arial"/>
              </a:rPr>
              <a:t>corriente</a:t>
            </a:r>
            <a:r>
              <a:rPr sz="2800" spc="-5" dirty="0">
                <a:solidFill>
                  <a:schemeClr val="tx1"/>
                </a:solidFill>
                <a:latin typeface="Arial"/>
                <a:cs typeface="Arial"/>
              </a:rPr>
              <a:t> de </a:t>
            </a:r>
            <a:r>
              <a:rPr sz="2800" spc="-10" dirty="0">
                <a:solidFill>
                  <a:schemeClr val="tx1"/>
                </a:solidFill>
                <a:latin typeface="Arial"/>
                <a:cs typeface="Arial"/>
              </a:rPr>
              <a:t>restricción</a:t>
            </a:r>
            <a:r>
              <a:rPr sz="2800" spc="-5" dirty="0">
                <a:solidFill>
                  <a:schemeClr val="tx1"/>
                </a:solidFill>
                <a:latin typeface="Arial"/>
                <a:cs typeface="Arial"/>
              </a:rPr>
              <a:t> I</a:t>
            </a:r>
            <a:r>
              <a:rPr sz="2800" spc="-7" baseline="-24691" dirty="0">
                <a:solidFill>
                  <a:schemeClr val="tx1"/>
                </a:solidFill>
                <a:latin typeface="Arial"/>
                <a:cs typeface="Arial"/>
              </a:rPr>
              <a:t>rest</a:t>
            </a:r>
            <a:r>
              <a:rPr sz="2800" spc="-5" dirty="0">
                <a:solidFill>
                  <a:schemeClr val="tx1"/>
                </a:solidFill>
                <a:latin typeface="Arial"/>
                <a:cs typeface="Arial"/>
              </a:rPr>
              <a:t>, es la suma de los valores </a:t>
            </a:r>
            <a:r>
              <a:rPr sz="2800" spc="-10" dirty="0">
                <a:solidFill>
                  <a:schemeClr val="tx1"/>
                </a:solidFill>
                <a:latin typeface="Arial"/>
                <a:cs typeface="Arial"/>
              </a:rPr>
              <a:t>absolutos </a:t>
            </a:r>
            <a:r>
              <a:rPr sz="2800" spc="-5" dirty="0">
                <a:solidFill>
                  <a:schemeClr val="tx1"/>
                </a:solidFill>
                <a:latin typeface="Arial"/>
                <a:cs typeface="Arial"/>
              </a:rPr>
              <a:t>de todas </a:t>
            </a:r>
            <a:r>
              <a:rPr sz="2800" spc="-10" dirty="0">
                <a:solidFill>
                  <a:schemeClr val="tx1"/>
                </a:solidFill>
                <a:latin typeface="Arial"/>
                <a:cs typeface="Arial"/>
              </a:rPr>
              <a:t>las </a:t>
            </a:r>
            <a:r>
              <a:rPr sz="2800" spc="-5" dirty="0">
                <a:solidFill>
                  <a:schemeClr val="tx1"/>
                </a:solidFill>
                <a:latin typeface="Arial"/>
                <a:cs typeface="Arial"/>
              </a:rPr>
              <a:t> </a:t>
            </a:r>
            <a:r>
              <a:rPr sz="2800" spc="-10" dirty="0">
                <a:solidFill>
                  <a:schemeClr val="tx1"/>
                </a:solidFill>
                <a:latin typeface="Arial"/>
                <a:cs typeface="Arial"/>
              </a:rPr>
              <a:t>corrientes</a:t>
            </a:r>
            <a:r>
              <a:rPr sz="2800" spc="-5" dirty="0">
                <a:solidFill>
                  <a:schemeClr val="tx1"/>
                </a:solidFill>
                <a:latin typeface="Arial"/>
                <a:cs typeface="Arial"/>
              </a:rPr>
              <a:t> que</a:t>
            </a:r>
            <a:r>
              <a:rPr sz="2800" dirty="0">
                <a:solidFill>
                  <a:schemeClr val="tx1"/>
                </a:solidFill>
                <a:latin typeface="Arial"/>
                <a:cs typeface="Arial"/>
              </a:rPr>
              <a:t> </a:t>
            </a:r>
            <a:r>
              <a:rPr sz="2800" spc="-10" dirty="0">
                <a:solidFill>
                  <a:schemeClr val="tx1"/>
                </a:solidFill>
                <a:latin typeface="Arial"/>
                <a:cs typeface="Arial"/>
              </a:rPr>
              <a:t>ingresan</a:t>
            </a:r>
            <a:r>
              <a:rPr sz="2800" spc="-5" dirty="0">
                <a:solidFill>
                  <a:schemeClr val="tx1"/>
                </a:solidFill>
                <a:latin typeface="Arial"/>
                <a:cs typeface="Arial"/>
              </a:rPr>
              <a:t> y</a:t>
            </a:r>
            <a:r>
              <a:rPr sz="2800" dirty="0">
                <a:solidFill>
                  <a:schemeClr val="tx1"/>
                </a:solidFill>
                <a:latin typeface="Arial"/>
                <a:cs typeface="Arial"/>
              </a:rPr>
              <a:t> </a:t>
            </a:r>
            <a:r>
              <a:rPr sz="2800" spc="-5" dirty="0">
                <a:solidFill>
                  <a:schemeClr val="tx1"/>
                </a:solidFill>
                <a:latin typeface="Arial"/>
                <a:cs typeface="Arial"/>
              </a:rPr>
              <a:t>salen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punto</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unión</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10" dirty="0">
                <a:solidFill>
                  <a:schemeClr val="tx1"/>
                </a:solidFill>
                <a:latin typeface="Arial"/>
                <a:cs typeface="Arial"/>
              </a:rPr>
              <a:t>circuitos</a:t>
            </a:r>
            <a:r>
              <a:rPr sz="2800" spc="-5" dirty="0">
                <a:solidFill>
                  <a:schemeClr val="tx1"/>
                </a:solidFill>
                <a:latin typeface="Arial"/>
                <a:cs typeface="Arial"/>
              </a:rPr>
              <a:t> de</a:t>
            </a:r>
            <a:r>
              <a:rPr sz="2800" dirty="0">
                <a:solidFill>
                  <a:schemeClr val="tx1"/>
                </a:solidFill>
                <a:latin typeface="Arial"/>
                <a:cs typeface="Arial"/>
              </a:rPr>
              <a:t> </a:t>
            </a:r>
            <a:r>
              <a:rPr sz="2800" spc="-10" dirty="0">
                <a:solidFill>
                  <a:schemeClr val="tx1"/>
                </a:solidFill>
                <a:latin typeface="Arial"/>
                <a:cs typeface="Arial"/>
              </a:rPr>
              <a:t>los </a:t>
            </a:r>
            <a:r>
              <a:rPr sz="2800" spc="-5" dirty="0">
                <a:solidFill>
                  <a:schemeClr val="tx1"/>
                </a:solidFill>
                <a:latin typeface="Arial"/>
                <a:cs typeface="Arial"/>
              </a:rPr>
              <a:t> </a:t>
            </a:r>
            <a:r>
              <a:rPr sz="2800" spc="-10" dirty="0">
                <a:solidFill>
                  <a:schemeClr val="tx1"/>
                </a:solidFill>
                <a:latin typeface="Arial"/>
                <a:cs typeface="Arial"/>
              </a:rPr>
              <a:t>transformadores</a:t>
            </a:r>
            <a:r>
              <a:rPr sz="2800" spc="-15" dirty="0">
                <a:solidFill>
                  <a:schemeClr val="tx1"/>
                </a:solidFill>
                <a:latin typeface="Arial"/>
                <a:cs typeface="Arial"/>
              </a:rPr>
              <a:t> </a:t>
            </a:r>
            <a:r>
              <a:rPr sz="2800" spc="-5" dirty="0">
                <a:solidFill>
                  <a:schemeClr val="tx1"/>
                </a:solidFill>
                <a:latin typeface="Arial"/>
                <a:cs typeface="Arial"/>
              </a:rPr>
              <a:t>de</a:t>
            </a:r>
            <a:r>
              <a:rPr sz="2800" spc="-10" dirty="0">
                <a:solidFill>
                  <a:schemeClr val="tx1"/>
                </a:solidFill>
                <a:latin typeface="Arial"/>
                <a:cs typeface="Arial"/>
              </a:rPr>
              <a:t> corriente</a:t>
            </a:r>
            <a:endParaRPr sz="2800" dirty="0">
              <a:solidFill>
                <a:schemeClr val="tx1"/>
              </a:solidFill>
              <a:latin typeface="Arial"/>
              <a:cs typeface="Arial"/>
            </a:endParaRPr>
          </a:p>
        </p:txBody>
      </p:sp>
      <p:sp>
        <p:nvSpPr>
          <p:cNvPr id="120" name="Rectángulo 1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19" name="Imagen 118"/>
          <p:cNvPicPr>
            <a:picLocks noChangeAspect="1"/>
          </p:cNvPicPr>
          <p:nvPr/>
        </p:nvPicPr>
        <p:blipFill>
          <a:blip r:embed="rId2"/>
          <a:stretch>
            <a:fillRect/>
          </a:stretch>
        </p:blipFill>
        <p:spPr>
          <a:xfrm>
            <a:off x="2387600" y="5308972"/>
            <a:ext cx="12115800" cy="4444627"/>
          </a:xfrm>
          <a:prstGeom prst="rect">
            <a:avLst/>
          </a:prstGeom>
        </p:spPr>
      </p:pic>
    </p:spTree>
  </p:cSld>
  <p:clrMapOvr>
    <a:masterClrMapping/>
  </p:clrMapOvr>
  <p:transition>
    <p:blind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6999" y="534079"/>
            <a:ext cx="15087600" cy="997709"/>
          </a:xfrm>
          <a:prstGeom prst="rect">
            <a:avLst/>
          </a:prstGeom>
        </p:spPr>
        <p:txBody>
          <a:bodyPr vert="horz" wrap="square" lIns="0" tIns="12700" rIns="0" bIns="0" rtlCol="0">
            <a:spAutoFit/>
          </a:bodyPr>
          <a:lstStyle/>
          <a:p>
            <a:pPr algn="ctr"/>
            <a:r>
              <a:rPr lang="es-AR" sz="3200" b="1" dirty="0">
                <a:solidFill>
                  <a:schemeClr val="tx1"/>
                </a:solidFill>
                <a:effectLst>
                  <a:outerShdw blurRad="38100" dist="38100" dir="2700000" algn="tl">
                    <a:srgbClr val="000000">
                      <a:alpha val="43137"/>
                    </a:srgbClr>
                  </a:outerShdw>
                </a:effectLst>
              </a:rPr>
              <a:t>PROTECCION DE BARRAS – DIFERENCIAL DE BAJA IMPEDANCIA </a:t>
            </a:r>
            <a:r>
              <a:rPr lang="es-AR" sz="3200" b="1" dirty="0" smtClean="0">
                <a:solidFill>
                  <a:schemeClr val="tx1"/>
                </a:solidFill>
                <a:effectLst>
                  <a:outerShdw blurRad="38100" dist="38100" dir="2700000" algn="tl">
                    <a:srgbClr val="000000">
                      <a:alpha val="43137"/>
                    </a:srgbClr>
                  </a:outerShdw>
                </a:effectLst>
              </a:rPr>
              <a:t>TECNOLOGIA DIGITAL</a:t>
            </a:r>
            <a:endParaRPr sz="3200" b="1" dirty="0">
              <a:solidFill>
                <a:schemeClr val="tx1"/>
              </a:solidFill>
              <a:effectLst>
                <a:outerShdw blurRad="38100" dist="38100" dir="2700000" algn="tl">
                  <a:srgbClr val="000000">
                    <a:alpha val="43137"/>
                  </a:srgbClr>
                </a:outerShdw>
              </a:effectLst>
            </a:endParaRPr>
          </a:p>
        </p:txBody>
      </p:sp>
      <p:sp>
        <p:nvSpPr>
          <p:cNvPr id="120" name="Rectángulo 1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p:cNvPicPr>
            <a:picLocks noChangeAspect="1"/>
          </p:cNvPicPr>
          <p:nvPr/>
        </p:nvPicPr>
        <p:blipFill>
          <a:blip r:embed="rId2"/>
          <a:stretch>
            <a:fillRect/>
          </a:stretch>
        </p:blipFill>
        <p:spPr>
          <a:xfrm>
            <a:off x="1701800" y="1531788"/>
            <a:ext cx="14935199" cy="8145612"/>
          </a:xfrm>
          <a:prstGeom prst="rect">
            <a:avLst/>
          </a:prstGeom>
        </p:spPr>
      </p:pic>
    </p:spTree>
    <p:extLst>
      <p:ext uri="{BB962C8B-B14F-4D97-AF65-F5344CB8AC3E}">
        <p14:creationId xmlns:p14="http://schemas.microsoft.com/office/powerpoint/2010/main" val="2226980368"/>
      </p:ext>
    </p:extLst>
  </p:cSld>
  <p:clrMapOvr>
    <a:masterClrMapping/>
  </p:clrMapOvr>
  <p:transition>
    <p:blind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6999" y="534079"/>
            <a:ext cx="15087600" cy="997709"/>
          </a:xfrm>
          <a:prstGeom prst="rect">
            <a:avLst/>
          </a:prstGeom>
        </p:spPr>
        <p:txBody>
          <a:bodyPr vert="horz" wrap="square" lIns="0" tIns="12700" rIns="0" bIns="0" rtlCol="0">
            <a:spAutoFit/>
          </a:bodyPr>
          <a:lstStyle/>
          <a:p>
            <a:pPr algn="ctr"/>
            <a:r>
              <a:rPr lang="es-AR" sz="3200" b="1" dirty="0">
                <a:solidFill>
                  <a:schemeClr val="tx1"/>
                </a:solidFill>
                <a:effectLst>
                  <a:outerShdw blurRad="38100" dist="38100" dir="2700000" algn="tl">
                    <a:srgbClr val="000000">
                      <a:alpha val="43137"/>
                    </a:srgbClr>
                  </a:outerShdw>
                </a:effectLst>
              </a:rPr>
              <a:t>PROTECCION DE BARRAS – DIFERENCIAL DE BAJA IMPEDANCIA </a:t>
            </a:r>
            <a:r>
              <a:rPr lang="es-AR" sz="3200" b="1" dirty="0" smtClean="0">
                <a:solidFill>
                  <a:schemeClr val="tx1"/>
                </a:solidFill>
                <a:effectLst>
                  <a:outerShdw blurRad="38100" dist="38100" dir="2700000" algn="tl">
                    <a:srgbClr val="000000">
                      <a:alpha val="43137"/>
                    </a:srgbClr>
                  </a:outerShdw>
                </a:effectLst>
              </a:rPr>
              <a:t>TECNOLOGIA DIGITAL</a:t>
            </a:r>
            <a:endParaRPr sz="3200" b="1" dirty="0">
              <a:solidFill>
                <a:schemeClr val="tx1"/>
              </a:solidFill>
              <a:effectLst>
                <a:outerShdw blurRad="38100" dist="38100" dir="2700000" algn="tl">
                  <a:srgbClr val="000000">
                    <a:alpha val="43137"/>
                  </a:srgbClr>
                </a:outerShdw>
              </a:effectLst>
            </a:endParaRPr>
          </a:p>
        </p:txBody>
      </p:sp>
      <p:sp>
        <p:nvSpPr>
          <p:cNvPr id="120" name="Rectángulo 1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Rectángulo 3"/>
          <p:cNvSpPr/>
          <p:nvPr/>
        </p:nvSpPr>
        <p:spPr>
          <a:xfrm>
            <a:off x="711199" y="2286000"/>
            <a:ext cx="16459200" cy="6124754"/>
          </a:xfrm>
          <a:prstGeom prst="rect">
            <a:avLst/>
          </a:prstGeom>
        </p:spPr>
        <p:txBody>
          <a:bodyPr wrap="square">
            <a:spAutoFit/>
          </a:bodyPr>
          <a:lstStyle/>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procesar gran número de señales analógicas (decenas de corrientes). El problema es </a:t>
            </a:r>
            <a:r>
              <a:rPr lang="es-AR" sz="2800" b="0" i="1" u="none" strike="noStrike" baseline="0" dirty="0" smtClean="0">
                <a:solidFill>
                  <a:srgbClr val="FF0000"/>
                </a:solidFill>
                <a:latin typeface="Arial,Italic"/>
              </a:rPr>
              <a:t>como concentrar todas las señales dentro de una “caja”.</a:t>
            </a:r>
          </a:p>
          <a:p>
            <a:pPr marL="457200" indent="-457200" algn="just">
              <a:buFont typeface="Wingdings" panose="05000000000000000000" pitchFamily="2" charset="2"/>
              <a:buChar char="Ø"/>
            </a:pPr>
            <a:endParaRPr lang="es-AR" sz="2800" b="0" i="1" u="none" strike="noStrike" baseline="0" dirty="0" smtClean="0">
              <a:solidFill>
                <a:srgbClr val="FF0000"/>
              </a:solidFill>
              <a:latin typeface="Arial,Italic"/>
            </a:endParaRPr>
          </a:p>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controlar varias señales lógicas que son parte de las entradas lógicas del relé para verificar las posiciones de los seccionadores e interruptores con la finalidad de representar en la réplica dinámica de la barra (ajuste dinámico de las zonas de protección en una determinada configuración de barras).</a:t>
            </a:r>
          </a:p>
          <a:p>
            <a:pPr marL="457200" indent="-457200" algn="just">
              <a:buFont typeface="Wingdings" panose="05000000000000000000" pitchFamily="2" charset="2"/>
              <a:buChar char="Ø"/>
            </a:pPr>
            <a:endParaRPr lang="es-AR" sz="2800" b="0" u="none" strike="noStrike" baseline="0" dirty="0" smtClean="0">
              <a:solidFill>
                <a:schemeClr val="tx1"/>
              </a:solidFill>
              <a:latin typeface="Arial,Italic"/>
            </a:endParaRPr>
          </a:p>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a:t>
            </a:r>
            <a:r>
              <a:rPr lang="es-AR" sz="2800" b="0" i="1" u="none" strike="noStrike" baseline="0" dirty="0" smtClean="0">
                <a:solidFill>
                  <a:srgbClr val="FF0000"/>
                </a:solidFill>
                <a:latin typeface="Arial,Italic"/>
              </a:rPr>
              <a:t>gran número de contactos de disparos </a:t>
            </a:r>
            <a:r>
              <a:rPr lang="es-AR" sz="2800" b="0" u="none" strike="noStrike" baseline="0" dirty="0" smtClean="0">
                <a:solidFill>
                  <a:schemeClr val="tx1"/>
                </a:solidFill>
                <a:latin typeface="Arial,Italic"/>
              </a:rPr>
              <a:t>particularmente en los casos de barras reconfigurables, es decir, cuando cada interruptor debe ser disparado separadamente dependiendo de la configuración de la barra en el momento de la acción de disparo</a:t>
            </a:r>
          </a:p>
          <a:p>
            <a:pPr marL="457200" indent="-457200" algn="just">
              <a:buFont typeface="Wingdings" panose="05000000000000000000" pitchFamily="2" charset="2"/>
              <a:buChar char="Ø"/>
            </a:pPr>
            <a:endParaRPr lang="es-AR" sz="2800" b="0" u="none" strike="noStrike" baseline="0" dirty="0" smtClean="0">
              <a:solidFill>
                <a:schemeClr val="tx1"/>
              </a:solidFill>
              <a:latin typeface="Arial,Italic"/>
            </a:endParaRPr>
          </a:p>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varias zonas de protección para cubrir por secciones en el caso de subestaciones con barras extensas</a:t>
            </a:r>
            <a:endParaRPr lang="es-AR" sz="2800" dirty="0">
              <a:solidFill>
                <a:schemeClr val="tx1"/>
              </a:solidFill>
            </a:endParaRPr>
          </a:p>
        </p:txBody>
      </p:sp>
    </p:spTree>
    <p:extLst>
      <p:ext uri="{BB962C8B-B14F-4D97-AF65-F5344CB8AC3E}">
        <p14:creationId xmlns:p14="http://schemas.microsoft.com/office/powerpoint/2010/main" val="1429849041"/>
      </p:ext>
    </p:extLst>
  </p:cSld>
  <p:clrMapOvr>
    <a:masterClrMapping/>
  </p:clrMapOvr>
  <p:transition>
    <p:blinds/>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5245" y="851537"/>
            <a:ext cx="147066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DIGITAL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 BARRAS</a:t>
            </a:r>
            <a:r>
              <a:rPr sz="3200" b="1" spc="-1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5" dirty="0">
                <a:solidFill>
                  <a:schemeClr val="tx1"/>
                </a:solidFill>
                <a:effectLst>
                  <a:outerShdw blurRad="38100" dist="38100" dir="2700000" algn="tl">
                    <a:srgbClr val="000000">
                      <a:alpha val="43137"/>
                    </a:srgbClr>
                  </a:outerShdw>
                </a:effectLst>
              </a:rPr>
              <a:t> ARQUITECTURA </a:t>
            </a:r>
            <a:r>
              <a:rPr lang="es-AR" sz="3200" b="1" spc="-5" dirty="0" smtClean="0">
                <a:solidFill>
                  <a:schemeClr val="tx1"/>
                </a:solidFill>
                <a:effectLst>
                  <a:outerShdw blurRad="38100" dist="38100" dir="2700000" algn="tl">
                    <a:srgbClr val="000000">
                      <a:alpha val="43137"/>
                    </a:srgbClr>
                  </a:outerShdw>
                </a:effectLst>
              </a:rPr>
              <a:t>DISTRIBUIDA</a:t>
            </a:r>
            <a:endParaRPr sz="3200" b="1" dirty="0">
              <a:solidFill>
                <a:schemeClr val="tx1"/>
              </a:solidFill>
              <a:effectLst>
                <a:outerShdw blurRad="38100" dist="38100" dir="2700000" algn="tl">
                  <a:srgbClr val="000000">
                    <a:alpha val="43137"/>
                  </a:srgbClr>
                </a:outerShdw>
              </a:effectLst>
            </a:endParaRPr>
          </a:p>
        </p:txBody>
      </p:sp>
      <p:sp>
        <p:nvSpPr>
          <p:cNvPr id="49" name="Rectángulo 4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1" name="Imagen 50"/>
          <p:cNvPicPr>
            <a:picLocks noChangeAspect="1"/>
          </p:cNvPicPr>
          <p:nvPr/>
        </p:nvPicPr>
        <p:blipFill>
          <a:blip r:embed="rId2"/>
          <a:stretch>
            <a:fillRect/>
          </a:stretch>
        </p:blipFill>
        <p:spPr>
          <a:xfrm>
            <a:off x="2540000" y="1752600"/>
            <a:ext cx="12649200" cy="7467600"/>
          </a:xfrm>
          <a:prstGeom prst="rect">
            <a:avLst/>
          </a:prstGeom>
        </p:spPr>
      </p:pic>
    </p:spTree>
  </p:cSld>
  <p:clrMapOvr>
    <a:masterClrMapping/>
  </p:clrMapOvr>
  <p:transition>
    <p:blinds/>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5245" y="851537"/>
            <a:ext cx="147066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DIGITAL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 BARRAS</a:t>
            </a:r>
            <a:r>
              <a:rPr sz="3200" b="1" spc="-1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5" dirty="0">
                <a:solidFill>
                  <a:schemeClr val="tx1"/>
                </a:solidFill>
                <a:effectLst>
                  <a:outerShdw blurRad="38100" dist="38100" dir="2700000" algn="tl">
                    <a:srgbClr val="000000">
                      <a:alpha val="43137"/>
                    </a:srgbClr>
                  </a:outerShdw>
                </a:effectLst>
              </a:rPr>
              <a:t> ARQUITECTURA CENTRALIZADA</a:t>
            </a:r>
            <a:endParaRPr sz="3200" b="1" dirty="0">
              <a:solidFill>
                <a:schemeClr val="tx1"/>
              </a:solidFill>
              <a:effectLst>
                <a:outerShdw blurRad="38100" dist="38100" dir="2700000" algn="tl">
                  <a:srgbClr val="000000">
                    <a:alpha val="43137"/>
                  </a:srgbClr>
                </a:outerShdw>
              </a:effectLst>
            </a:endParaRPr>
          </a:p>
        </p:txBody>
      </p:sp>
      <p:sp>
        <p:nvSpPr>
          <p:cNvPr id="49" name="Rectángulo 4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8" name="Imagen 47"/>
          <p:cNvPicPr>
            <a:picLocks noChangeAspect="1"/>
          </p:cNvPicPr>
          <p:nvPr/>
        </p:nvPicPr>
        <p:blipFill>
          <a:blip r:embed="rId2"/>
          <a:stretch>
            <a:fillRect/>
          </a:stretch>
        </p:blipFill>
        <p:spPr>
          <a:xfrm>
            <a:off x="3073400" y="1524000"/>
            <a:ext cx="11963400" cy="7620000"/>
          </a:xfrm>
          <a:prstGeom prst="rect">
            <a:avLst/>
          </a:prstGeom>
        </p:spPr>
      </p:pic>
    </p:spTree>
    <p:extLst>
      <p:ext uri="{BB962C8B-B14F-4D97-AF65-F5344CB8AC3E}">
        <p14:creationId xmlns:p14="http://schemas.microsoft.com/office/powerpoint/2010/main" val="3678484724"/>
      </p:ext>
    </p:extLst>
  </p:cSld>
  <p:clrMapOvr>
    <a:masterClrMapping/>
  </p:clrMapOvr>
  <p:transition>
    <p:blinds/>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TotalTime>
  <Words>2262</Words>
  <Application>Microsoft Office PowerPoint</Application>
  <PresentationFormat>Personalizado</PresentationFormat>
  <Paragraphs>146</Paragraphs>
  <Slides>33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33</vt:i4>
      </vt:variant>
    </vt:vector>
  </HeadingPairs>
  <TitlesOfParts>
    <vt:vector size="40" baseType="lpstr">
      <vt:lpstr>Arial</vt:lpstr>
      <vt:lpstr>Times New Roman</vt:lpstr>
      <vt:lpstr>Arial,Italic</vt:lpstr>
      <vt:lpstr>Calibri</vt:lpstr>
      <vt:lpstr>Symbol</vt:lpstr>
      <vt:lpstr>Wingdings</vt:lpstr>
      <vt:lpstr>Office Theme</vt:lpstr>
      <vt:lpstr>CONFIGURACION DE BARRAS EN SUBESTACIONES</vt:lpstr>
      <vt:lpstr>Presentación de PowerPoint</vt:lpstr>
      <vt:lpstr>DOBLE BARRA CON ACOPLAMIENTO</vt:lpstr>
      <vt:lpstr>Presentación de PowerPoint</vt:lpstr>
      <vt:lpstr>DOBLE BARRA CON UN INTERRUPTOR (OPERACIÓN NORMAL)</vt:lpstr>
      <vt:lpstr>DOBLE BARRA CON UN INTERRUPTOR (INT. F1 FUERA DE SERVICIO)</vt:lpstr>
      <vt:lpstr>Presentación de PowerPoint</vt:lpstr>
      <vt:lpstr>Presentación de PowerPoint</vt:lpstr>
      <vt:lpstr>Presentación de PowerPoint</vt:lpstr>
      <vt:lpstr>Presentación de PowerPoint</vt:lpstr>
      <vt:lpstr>CONFIGURACION DE BARRAS EN INTERRUPTOR Y MEDIO</vt:lpstr>
      <vt:lpstr>CONFIGURACION DE BARRAS EN INTERRUPTOR Y MEDIO (AMPLIACION)</vt:lpstr>
      <vt:lpstr>CONFIGURACION DE BARRA PRINCIPAL Y TRANSFERENCIA</vt:lpstr>
      <vt:lpstr>Presentación de PowerPoint</vt:lpstr>
      <vt:lpstr>PROTECCION DIFERENCIAL DE BARRAS – PRINCIPIO BASICO</vt:lpstr>
      <vt:lpstr>PROTECCION DIFERENCIAL DE BARRAS – PRINCIPIO BASICO</vt:lpstr>
      <vt:lpstr>SISTEMA DE PROTECCION DIFERENCIAL BASICO</vt:lpstr>
      <vt:lpstr>Presentación de PowerPoint</vt:lpstr>
      <vt:lpstr>Presentación de PowerPoint</vt:lpstr>
      <vt:lpstr>CIRCUITO EQUIVALENTE DE UN TRANSFORMADOR DE CORRIENTE  SATURADO</vt:lpstr>
      <vt:lpstr>PROTECCION DE BARRAS – RELE DE SOBRECORRIENTE</vt:lpstr>
      <vt:lpstr>PROTECCION DE BARRAS – RELE DE SOBRECORRIENTE</vt:lpstr>
      <vt:lpstr>PROTECCION DE BARRAS – RELE DE ALTA IMPEDANCIA</vt:lpstr>
      <vt:lpstr>PROTECCION DE BARRAS – RELE DE ALTA IMPEDANCIA</vt:lpstr>
      <vt:lpstr>PROTECCION DE BARRAS – RELE DE ALTA IMPEDANCIA</vt:lpstr>
      <vt:lpstr>Presentación de PowerPoint</vt:lpstr>
      <vt:lpstr>PROTECCION DE BARRAS – DIFERENCIAL DE RESTRICCION PORCENTUAL</vt:lpstr>
      <vt:lpstr>PROTECCION DE BARRAS – DIFERENCIAL DE RESTRICCION PORCENTUAL</vt:lpstr>
      <vt:lpstr>PROTECCION DE BARRAS – DIFERENCIAL DE BAJA IMPEDANCIA</vt:lpstr>
      <vt:lpstr>PROTECCION DE BARRAS – DIFERENCIAL DE BAJA IMPEDANCIA TECNOLOGIA DIGITAL</vt:lpstr>
      <vt:lpstr>PROTECCION DE BARRAS – DIFERENCIAL DE BAJA IMPEDANCIA TECNOLOGIA DIGITAL</vt:lpstr>
      <vt:lpstr>PROTECCION DIGITAL DE BARRAS – ARQUITECTURA DISTRIBUIDA</vt:lpstr>
      <vt:lpstr>PROTECCION DIGITAL DE BARRAS – ARQUITECTURA CENTRALIZADA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 - Tema VI - PROTECCI.N DE BARRAS.doc</dc:title>
  <dc:creator>Administrador</dc:creator>
  <cp:lastModifiedBy>Cuenta Microsoft</cp:lastModifiedBy>
  <cp:revision>45</cp:revision>
  <dcterms:created xsi:type="dcterms:W3CDTF">2021-09-13T23:25:54Z</dcterms:created>
  <dcterms:modified xsi:type="dcterms:W3CDTF">2021-09-27T14:47:34Z</dcterms:modified>
</cp:coreProperties>
</file>